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3"/>
  </p:notesMasterIdLst>
  <p:sldIdLst>
    <p:sldId id="256" r:id="rId2"/>
    <p:sldId id="310" r:id="rId3"/>
    <p:sldId id="261" r:id="rId4"/>
    <p:sldId id="262" r:id="rId5"/>
    <p:sldId id="323" r:id="rId6"/>
    <p:sldId id="311" r:id="rId7"/>
    <p:sldId id="324" r:id="rId8"/>
    <p:sldId id="312" r:id="rId9"/>
    <p:sldId id="313" r:id="rId10"/>
    <p:sldId id="314" r:id="rId11"/>
    <p:sldId id="315" r:id="rId12"/>
    <p:sldId id="325" r:id="rId13"/>
    <p:sldId id="316" r:id="rId14"/>
    <p:sldId id="276" r:id="rId15"/>
    <p:sldId id="277" r:id="rId16"/>
    <p:sldId id="278" r:id="rId17"/>
    <p:sldId id="279" r:id="rId18"/>
    <p:sldId id="280" r:id="rId19"/>
    <p:sldId id="281" r:id="rId20"/>
    <p:sldId id="283" r:id="rId21"/>
    <p:sldId id="284" r:id="rId22"/>
    <p:sldId id="285" r:id="rId23"/>
    <p:sldId id="308" r:id="rId24"/>
    <p:sldId id="317" r:id="rId25"/>
    <p:sldId id="286" r:id="rId26"/>
    <p:sldId id="302" r:id="rId27"/>
    <p:sldId id="318" r:id="rId28"/>
    <p:sldId id="319" r:id="rId29"/>
    <p:sldId id="320" r:id="rId30"/>
    <p:sldId id="321" r:id="rId31"/>
    <p:sldId id="322" r:id="rId32"/>
    <p:sldId id="294" r:id="rId33"/>
    <p:sldId id="297" r:id="rId34"/>
    <p:sldId id="326" r:id="rId35"/>
    <p:sldId id="296" r:id="rId36"/>
    <p:sldId id="298" r:id="rId37"/>
    <p:sldId id="327" r:id="rId38"/>
    <p:sldId id="299" r:id="rId39"/>
    <p:sldId id="300" r:id="rId40"/>
    <p:sldId id="305" r:id="rId41"/>
    <p:sldId id="32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09C55F-86B5-9446-ADFB-FFDAAF414CDB}">
          <p14:sldIdLst>
            <p14:sldId id="256"/>
            <p14:sldId id="310"/>
            <p14:sldId id="261"/>
            <p14:sldId id="262"/>
          </p14:sldIdLst>
        </p14:section>
        <p14:section name="Animation" id="{FBC1D269-A4CE-074D-9520-D1CAD37B1E93}">
          <p14:sldIdLst>
            <p14:sldId id="323"/>
            <p14:sldId id="311"/>
          </p14:sldIdLst>
        </p14:section>
        <p14:section name="Null" id="{F6197532-6E62-9641-B772-21E733296C31}">
          <p14:sldIdLst>
            <p14:sldId id="324"/>
            <p14:sldId id="312"/>
            <p14:sldId id="313"/>
            <p14:sldId id="314"/>
            <p14:sldId id="315"/>
          </p14:sldIdLst>
        </p14:section>
        <p14:section name="Events" id="{065D7736-AE94-2E4C-A011-E74D19D2BF7D}">
          <p14:sldIdLst>
            <p14:sldId id="325"/>
            <p14:sldId id="316"/>
            <p14:sldId id="276"/>
            <p14:sldId id="277"/>
            <p14:sldId id="278"/>
            <p14:sldId id="279"/>
            <p14:sldId id="280"/>
            <p14:sldId id="281"/>
            <p14:sldId id="283"/>
            <p14:sldId id="284"/>
            <p14:sldId id="285"/>
            <p14:sldId id="308"/>
            <p14:sldId id="317"/>
            <p14:sldId id="286"/>
            <p14:sldId id="302"/>
            <p14:sldId id="318"/>
            <p14:sldId id="319"/>
            <p14:sldId id="320"/>
            <p14:sldId id="321"/>
            <p14:sldId id="322"/>
            <p14:sldId id="294"/>
            <p14:sldId id="297"/>
          </p14:sldIdLst>
        </p14:section>
        <p14:section name="Instance Variables" id="{D7D9A7F0-9CBB-E646-AB8B-280A4D77CB31}">
          <p14:sldIdLst>
            <p14:sldId id="326"/>
            <p14:sldId id="296"/>
            <p14:sldId id="298"/>
          </p14:sldIdLst>
        </p14:section>
        <p14:section name="Whack A Mole" id="{7E61D159-C707-AE46-B2D3-F8F42E95001F}">
          <p14:sldIdLst>
            <p14:sldId id="327"/>
            <p14:sldId id="299"/>
            <p14:sldId id="300"/>
            <p14:sldId id="305"/>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38"/>
    <p:restoredTop sz="90557"/>
  </p:normalViewPr>
  <p:slideViewPr>
    <p:cSldViewPr snapToGrid="0" snapToObjects="1">
      <p:cViewPr>
        <p:scale>
          <a:sx n="144" d="100"/>
          <a:sy n="144" d="100"/>
        </p:scale>
        <p:origin x="1080" y="-1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EA64F-48CA-6044-9303-A15754386620}" type="datetimeFigureOut">
              <a:rPr lang="en-US" smtClean="0"/>
              <a:t>7/19/17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C7AC7-6EB8-0444-B537-C59A44D4A7C0}" type="slidenum">
              <a:rPr lang="en-US" smtClean="0"/>
              <a:t>‹#›</a:t>
            </a:fld>
            <a:endParaRPr lang="en-US"/>
          </a:p>
        </p:txBody>
      </p:sp>
    </p:spTree>
    <p:extLst>
      <p:ext uri="{BB962C8B-B14F-4D97-AF65-F5344CB8AC3E}">
        <p14:creationId xmlns:p14="http://schemas.microsoft.com/office/powerpoint/2010/main" val="1000959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2C7AC7-6EB8-0444-B537-C59A44D4A7C0}" type="slidenum">
              <a:rPr lang="en-US" smtClean="0"/>
              <a:t>2</a:t>
            </a:fld>
            <a:endParaRPr lang="en-US"/>
          </a:p>
        </p:txBody>
      </p:sp>
    </p:spTree>
    <p:extLst>
      <p:ext uri="{BB962C8B-B14F-4D97-AF65-F5344CB8AC3E}">
        <p14:creationId xmlns:p14="http://schemas.microsoft.com/office/powerpoint/2010/main" val="162046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new methods also have to be specifically named.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18</a:t>
            </a:fld>
            <a:endParaRPr lang="en-US"/>
          </a:p>
        </p:txBody>
      </p:sp>
    </p:spTree>
    <p:extLst>
      <p:ext uri="{BB962C8B-B14F-4D97-AF65-F5344CB8AC3E}">
        <p14:creationId xmlns:p14="http://schemas.microsoft.com/office/powerpoint/2010/main" val="1672450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new methods also have to be specifically named.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Just like run, these methods are called by Java, not by</a:t>
            </a:r>
            <a:r>
              <a:rPr lang="en-US" sz="1200" kern="1200" baseline="0" dirty="0" smtClean="0">
                <a:solidFill>
                  <a:schemeClr val="tx1"/>
                </a:solidFill>
                <a:effectLst/>
                <a:latin typeface="+mn-lt"/>
                <a:ea typeface="+mn-ea"/>
                <a:cs typeface="+mn-cs"/>
              </a:rPr>
              <a:t> our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19</a:t>
            </a:fld>
            <a:endParaRPr lang="en-US"/>
          </a:p>
        </p:txBody>
      </p:sp>
    </p:spTree>
    <p:extLst>
      <p:ext uri="{BB962C8B-B14F-4D97-AF65-F5344CB8AC3E}">
        <p14:creationId xmlns:p14="http://schemas.microsoft.com/office/powerpoint/2010/main" val="85967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 run method!</a:t>
            </a:r>
          </a:p>
          <a:p>
            <a:r>
              <a:rPr lang="en-US" sz="1200" kern="1200" dirty="0" smtClean="0">
                <a:solidFill>
                  <a:schemeClr val="tx1"/>
                </a:solidFill>
                <a:effectLst/>
                <a:latin typeface="+mn-lt"/>
                <a:ea typeface="+mn-ea"/>
                <a:cs typeface="+mn-cs"/>
              </a:rPr>
              <a:t>Make sure prototype is exact!</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 working program.</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Adds daisies always at the same location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nice, but not very exciting if we can only add a Daisy image at one location.  It would be cool if we could get information about the event that just happened.  Luckily, we can!  </a:t>
            </a:r>
            <a:r>
              <a:rPr lang="en-US" sz="1200" kern="1200" dirty="0" smtClean="0">
                <a:solidFill>
                  <a:schemeClr val="tx1"/>
                </a:solidFill>
                <a:effectLst/>
                <a:latin typeface="+mn-lt"/>
                <a:ea typeface="+mn-ea"/>
                <a:cs typeface="+mn-cs"/>
              </a:rPr>
              <a:t>You’ll notice something different here from run() – it takes a parameter!  This is because when an event happens, Java will call our method and pass us some information about the event in this parameter.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20</a:t>
            </a:fld>
            <a:endParaRPr lang="en-US"/>
          </a:p>
        </p:txBody>
      </p:sp>
    </p:spTree>
    <p:extLst>
      <p:ext uri="{BB962C8B-B14F-4D97-AF65-F5344CB8AC3E}">
        <p14:creationId xmlns:p14="http://schemas.microsoft.com/office/powerpoint/2010/main" val="1305851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try to use this parameter to make our </a:t>
            </a:r>
            <a:r>
              <a:rPr lang="en-US" sz="1200" kern="1200" dirty="0" err="1" smtClean="0">
                <a:solidFill>
                  <a:schemeClr val="tx1"/>
                </a:solidFill>
                <a:effectLst/>
                <a:latin typeface="+mn-lt"/>
                <a:ea typeface="+mn-ea"/>
                <a:cs typeface="+mn-cs"/>
              </a:rPr>
              <a:t>ClickForDaisy</a:t>
            </a:r>
            <a:r>
              <a:rPr lang="en-US" sz="1200" kern="1200" dirty="0" smtClean="0">
                <a:solidFill>
                  <a:schemeClr val="tx1"/>
                </a:solidFill>
                <a:effectLst/>
                <a:latin typeface="+mn-lt"/>
                <a:ea typeface="+mn-ea"/>
                <a:cs typeface="+mn-cs"/>
              </a:rPr>
              <a:t> program better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let’s add Daisy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wherever the user clicks the mouse!</a:t>
            </a:r>
          </a:p>
        </p:txBody>
      </p:sp>
      <p:sp>
        <p:nvSpPr>
          <p:cNvPr id="4" name="Slide Number Placeholder 3"/>
          <p:cNvSpPr>
            <a:spLocks noGrp="1"/>
          </p:cNvSpPr>
          <p:nvPr>
            <p:ph type="sldNum" sz="quarter" idx="10"/>
          </p:nvPr>
        </p:nvSpPr>
        <p:spPr/>
        <p:txBody>
          <a:bodyPr/>
          <a:lstStyle/>
          <a:p>
            <a:fld id="{152C7AC7-6EB8-0444-B537-C59A44D4A7C0}" type="slidenum">
              <a:rPr lang="en-US" smtClean="0"/>
              <a:t>21</a:t>
            </a:fld>
            <a:endParaRPr lang="en-US"/>
          </a:p>
        </p:txBody>
      </p:sp>
    </p:spTree>
    <p:extLst>
      <p:ext uri="{BB962C8B-B14F-4D97-AF65-F5344CB8AC3E}">
        <p14:creationId xmlns:p14="http://schemas.microsoft.com/office/powerpoint/2010/main" val="253741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a:t>
            </a:r>
            <a:r>
              <a:rPr lang="en-US" sz="1200" kern="1200" baseline="0" dirty="0" smtClean="0">
                <a:solidFill>
                  <a:schemeClr val="tx1"/>
                </a:solidFill>
                <a:effectLst/>
                <a:latin typeface="+mn-lt"/>
                <a:ea typeface="+mn-ea"/>
                <a:cs typeface="+mn-cs"/>
              </a:rPr>
              <a:t> would we do this?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22</a:t>
            </a:fld>
            <a:endParaRPr lang="en-US"/>
          </a:p>
        </p:txBody>
      </p:sp>
    </p:spTree>
    <p:extLst>
      <p:ext uri="{BB962C8B-B14F-4D97-AF65-F5344CB8AC3E}">
        <p14:creationId xmlns:p14="http://schemas.microsoft.com/office/powerpoint/2010/main" val="418624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52C7AC7-6EB8-0444-B537-C59A44D4A7C0}" type="slidenum">
              <a:rPr lang="en-US" smtClean="0"/>
              <a:t>23</a:t>
            </a:fld>
            <a:endParaRPr lang="en-US"/>
          </a:p>
        </p:txBody>
      </p:sp>
    </p:spTree>
    <p:extLst>
      <p:ext uri="{BB962C8B-B14F-4D97-AF65-F5344CB8AC3E}">
        <p14:creationId xmlns:p14="http://schemas.microsoft.com/office/powerpoint/2010/main" val="1067355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problem </a:t>
            </a:r>
            <a:r>
              <a:rPr lang="mr-IN" dirty="0" smtClean="0"/>
              <a:t>–</a:t>
            </a:r>
            <a:r>
              <a:rPr lang="en-US" dirty="0" smtClean="0"/>
              <a:t> where does Daisy show up?</a:t>
            </a:r>
          </a:p>
          <a:p>
            <a:r>
              <a:rPr lang="en-US" dirty="0" smtClean="0"/>
              <a:t>Show working program.</a:t>
            </a:r>
          </a:p>
        </p:txBody>
      </p:sp>
      <p:sp>
        <p:nvSpPr>
          <p:cNvPr id="4" name="Slide Number Placeholder 3"/>
          <p:cNvSpPr>
            <a:spLocks noGrp="1"/>
          </p:cNvSpPr>
          <p:nvPr>
            <p:ph type="sldNum" sz="quarter" idx="10"/>
          </p:nvPr>
        </p:nvSpPr>
        <p:spPr/>
        <p:txBody>
          <a:bodyPr/>
          <a:lstStyle/>
          <a:p>
            <a:fld id="{152C7AC7-6EB8-0444-B537-C59A44D4A7C0}" type="slidenum">
              <a:rPr lang="en-US" smtClean="0"/>
              <a:t>24</a:t>
            </a:fld>
            <a:endParaRPr lang="en-US"/>
          </a:p>
        </p:txBody>
      </p:sp>
    </p:spTree>
    <p:extLst>
      <p:ext uri="{BB962C8B-B14F-4D97-AF65-F5344CB8AC3E}">
        <p14:creationId xmlns:p14="http://schemas.microsoft.com/office/powerpoint/2010/main" val="2144641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just talked about </a:t>
            </a:r>
            <a:r>
              <a:rPr lang="en-US" dirty="0" err="1" smtClean="0"/>
              <a:t>mouseClicked</a:t>
            </a:r>
            <a:r>
              <a:rPr lang="en-US" baseline="0" dirty="0" smtClean="0"/>
              <a:t> </a:t>
            </a:r>
            <a:r>
              <a:rPr lang="mr-IN" baseline="0" dirty="0" smtClean="0"/>
              <a:t>–</a:t>
            </a:r>
            <a:r>
              <a:rPr lang="en-US" baseline="0" dirty="0" smtClean="0"/>
              <a:t> there are many other types of mouse events you can react to!</a:t>
            </a:r>
          </a:p>
          <a:p>
            <a:r>
              <a:rPr lang="en-US" baseline="0" dirty="0" smtClean="0"/>
              <a:t>You can detect multiple events, but multiple mouse events can’t happen simultaneously</a:t>
            </a:r>
          </a:p>
          <a:p>
            <a:r>
              <a:rPr lang="en-US" baseline="0" dirty="0" smtClean="0"/>
              <a:t>HOWEVER </a:t>
            </a:r>
            <a:r>
              <a:rPr lang="mr-IN" baseline="0" dirty="0" smtClean="0"/>
              <a:t>–</a:t>
            </a:r>
            <a:r>
              <a:rPr lang="en-US" baseline="0" dirty="0" smtClean="0"/>
              <a:t> run can execute simultaneously with mouse events</a:t>
            </a:r>
          </a:p>
          <a:p>
            <a:r>
              <a:rPr lang="en-US" dirty="0" smtClean="0"/>
              <a:t>mouse dragged called</a:t>
            </a:r>
            <a:r>
              <a:rPr lang="en-US" baseline="0" dirty="0" smtClean="0"/>
              <a:t> many times while mouse is dragged </a:t>
            </a:r>
            <a:r>
              <a:rPr lang="mr-IN" baseline="0" dirty="0" smtClean="0"/>
              <a:t>–</a:t>
            </a:r>
            <a:r>
              <a:rPr lang="en-US" baseline="0" dirty="0" smtClean="0"/>
              <a:t> we can take advantage of this!</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25</a:t>
            </a:fld>
            <a:endParaRPr lang="en-US"/>
          </a:p>
        </p:txBody>
      </p:sp>
    </p:spTree>
    <p:extLst>
      <p:ext uri="{BB962C8B-B14F-4D97-AF65-F5344CB8AC3E}">
        <p14:creationId xmlns:p14="http://schemas.microsoft.com/office/powerpoint/2010/main" val="1565581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look</a:t>
            </a:r>
            <a:r>
              <a:rPr lang="en-US" sz="1200" kern="1200" baseline="0" dirty="0" smtClean="0">
                <a:solidFill>
                  <a:schemeClr val="tx1"/>
                </a:solidFill>
                <a:effectLst/>
                <a:latin typeface="+mn-lt"/>
                <a:ea typeface="+mn-ea"/>
                <a:cs typeface="+mn-cs"/>
              </a:rPr>
              <a:t> at an example with </a:t>
            </a:r>
            <a:r>
              <a:rPr lang="en-US" sz="1200" kern="1200" baseline="0" dirty="0" err="1" smtClean="0">
                <a:solidFill>
                  <a:schemeClr val="tx1"/>
                </a:solidFill>
                <a:effectLst/>
                <a:latin typeface="+mn-lt"/>
                <a:ea typeface="+mn-ea"/>
                <a:cs typeface="+mn-cs"/>
              </a:rPr>
              <a:t>mouseDragged</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let’s write a program that lets the user drag the mouse and drag</a:t>
            </a:r>
          </a:p>
        </p:txBody>
      </p:sp>
      <p:sp>
        <p:nvSpPr>
          <p:cNvPr id="4" name="Slide Number Placeholder 3"/>
          <p:cNvSpPr>
            <a:spLocks noGrp="1"/>
          </p:cNvSpPr>
          <p:nvPr>
            <p:ph type="sldNum" sz="quarter" idx="10"/>
          </p:nvPr>
        </p:nvSpPr>
        <p:spPr/>
        <p:txBody>
          <a:bodyPr/>
          <a:lstStyle/>
          <a:p>
            <a:fld id="{152C7AC7-6EB8-0444-B537-C59A44D4A7C0}" type="slidenum">
              <a:rPr lang="en-US" smtClean="0"/>
              <a:t>26</a:t>
            </a:fld>
            <a:endParaRPr lang="en-US"/>
          </a:p>
        </p:txBody>
      </p:sp>
    </p:spTree>
    <p:extLst>
      <p:ext uri="{BB962C8B-B14F-4D97-AF65-F5344CB8AC3E}">
        <p14:creationId xmlns:p14="http://schemas.microsoft.com/office/powerpoint/2010/main" val="1953020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step through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27</a:t>
            </a:fld>
            <a:endParaRPr lang="en-US"/>
          </a:p>
        </p:txBody>
      </p:sp>
    </p:spTree>
    <p:extLst>
      <p:ext uri="{BB962C8B-B14F-4D97-AF65-F5344CB8AC3E}">
        <p14:creationId xmlns:p14="http://schemas.microsoft.com/office/powerpoint/2010/main" val="147035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from the empty string</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8</a:t>
            </a:fld>
            <a:endParaRPr lang="en-US"/>
          </a:p>
        </p:txBody>
      </p:sp>
    </p:spTree>
    <p:extLst>
      <p:ext uri="{BB962C8B-B14F-4D97-AF65-F5344CB8AC3E}">
        <p14:creationId xmlns:p14="http://schemas.microsoft.com/office/powerpoint/2010/main" val="111964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28</a:t>
            </a:fld>
            <a:endParaRPr lang="en-US"/>
          </a:p>
        </p:txBody>
      </p:sp>
    </p:spTree>
    <p:extLst>
      <p:ext uri="{BB962C8B-B14F-4D97-AF65-F5344CB8AC3E}">
        <p14:creationId xmlns:p14="http://schemas.microsoft.com/office/powerpoint/2010/main" val="1752396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29</a:t>
            </a:fld>
            <a:endParaRPr lang="en-US"/>
          </a:p>
        </p:txBody>
      </p:sp>
    </p:spTree>
    <p:extLst>
      <p:ext uri="{BB962C8B-B14F-4D97-AF65-F5344CB8AC3E}">
        <p14:creationId xmlns:p14="http://schemas.microsoft.com/office/powerpoint/2010/main" val="759661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30</a:t>
            </a:fld>
            <a:endParaRPr lang="en-US"/>
          </a:p>
        </p:txBody>
      </p:sp>
    </p:spTree>
    <p:extLst>
      <p:ext uri="{BB962C8B-B14F-4D97-AF65-F5344CB8AC3E}">
        <p14:creationId xmlns:p14="http://schemas.microsoft.com/office/powerpoint/2010/main" val="1019491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Show working program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question: why does it slow down when I move faster?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31</a:t>
            </a:fld>
            <a:endParaRPr lang="en-US"/>
          </a:p>
        </p:txBody>
      </p:sp>
    </p:spTree>
    <p:extLst>
      <p:ext uri="{BB962C8B-B14F-4D97-AF65-F5344CB8AC3E}">
        <p14:creationId xmlns:p14="http://schemas.microsoft.com/office/powerpoint/2010/main" val="767968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whole concept is called event-driven programming, and is a common way to write Graphics programs, since users can interact with them and you want to do things when they interact with them.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different from how we have programmed so far, because</a:t>
            </a:r>
            <a:r>
              <a:rPr lang="en-US" sz="1200" kern="1200" baseline="0" dirty="0" smtClean="0">
                <a:solidFill>
                  <a:schemeClr val="tx1"/>
                </a:solidFill>
                <a:effectLst/>
                <a:latin typeface="+mn-lt"/>
                <a:ea typeface="+mn-ea"/>
                <a:cs typeface="+mn-cs"/>
              </a:rPr>
              <a:t> unlike with run() we don’t know when our code will execute!  It could be in any order.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32</a:t>
            </a:fld>
            <a:endParaRPr lang="en-US"/>
          </a:p>
        </p:txBody>
      </p:sp>
    </p:spTree>
    <p:extLst>
      <p:ext uri="{BB962C8B-B14F-4D97-AF65-F5344CB8AC3E}">
        <p14:creationId xmlns:p14="http://schemas.microsoft.com/office/powerpoint/2010/main" val="1462815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 way to do this!  We can’t pass parameters since we don’t call mouse</a:t>
            </a:r>
            <a:r>
              <a:rPr lang="en-US" sz="1200" kern="1200" baseline="0" dirty="0" smtClean="0">
                <a:solidFill>
                  <a:schemeClr val="tx1"/>
                </a:solidFill>
                <a:effectLst/>
                <a:latin typeface="+mn-lt"/>
                <a:ea typeface="+mn-ea"/>
                <a:cs typeface="+mn-cs"/>
              </a:rPr>
              <a:t> event methods</a:t>
            </a:r>
          </a:p>
          <a:p>
            <a:r>
              <a:rPr lang="en-US" sz="1200" kern="1200" baseline="0" dirty="0" smtClean="0">
                <a:solidFill>
                  <a:schemeClr val="tx1"/>
                </a:solidFill>
                <a:effectLst/>
                <a:latin typeface="+mn-lt"/>
                <a:ea typeface="+mn-ea"/>
                <a:cs typeface="+mn-cs"/>
              </a:rPr>
              <a:t>No way for information to live between mouse dragged calls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no variables live then!</a:t>
            </a:r>
          </a:p>
          <a:p>
            <a:r>
              <a:rPr lang="en-US" sz="1200" kern="1200" baseline="0" dirty="0" smtClean="0">
                <a:solidFill>
                  <a:schemeClr val="tx1"/>
                </a:solidFill>
                <a:effectLst/>
                <a:latin typeface="+mn-lt"/>
                <a:ea typeface="+mn-ea"/>
                <a:cs typeface="+mn-cs"/>
              </a:rPr>
              <a:t>No way to access information about previous drag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33</a:t>
            </a:fld>
            <a:endParaRPr lang="en-US"/>
          </a:p>
        </p:txBody>
      </p:sp>
    </p:spTree>
    <p:extLst>
      <p:ext uri="{BB962C8B-B14F-4D97-AF65-F5344CB8AC3E}">
        <p14:creationId xmlns:p14="http://schemas.microsoft.com/office/powerpoint/2010/main" val="1669645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t>Because they have a large scope, it is considered bad style to use too many instance variables, or to make something an instance variable that could instead be a local variable, parameter, return, etc.</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35</a:t>
            </a:fld>
            <a:endParaRPr lang="en-US"/>
          </a:p>
        </p:txBody>
      </p:sp>
    </p:spTree>
    <p:extLst>
      <p:ext uri="{BB962C8B-B14F-4D97-AF65-F5344CB8AC3E}">
        <p14:creationId xmlns:p14="http://schemas.microsoft.com/office/powerpoint/2010/main" val="1044978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Write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mouseTracker</a:t>
            </a:r>
            <a:r>
              <a:rPr lang="en-US" sz="1200" kern="1200" baseline="0" dirty="0" smtClean="0">
                <a:solidFill>
                  <a:schemeClr val="tx1"/>
                </a:solidFill>
                <a:effectLst/>
                <a:latin typeface="+mn-lt"/>
                <a:ea typeface="+mn-ea"/>
                <a:cs typeface="+mn-cs"/>
              </a:rPr>
              <a:t> with creating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run, moving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mouse moved.  Then, show that we can’t access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mouse moved.  We need a field!  Show code, add field.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36</a:t>
            </a:fld>
            <a:endParaRPr lang="en-US"/>
          </a:p>
        </p:txBody>
      </p:sp>
    </p:spTree>
    <p:extLst>
      <p:ext uri="{BB962C8B-B14F-4D97-AF65-F5344CB8AC3E}">
        <p14:creationId xmlns:p14="http://schemas.microsoft.com/office/powerpoint/2010/main" val="1658163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38</a:t>
            </a:fld>
            <a:endParaRPr lang="en-US"/>
          </a:p>
        </p:txBody>
      </p:sp>
    </p:spTree>
    <p:extLst>
      <p:ext uri="{BB962C8B-B14F-4D97-AF65-F5344CB8AC3E}">
        <p14:creationId xmlns:p14="http://schemas.microsoft.com/office/powerpoint/2010/main" val="1090616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demo first</a:t>
            </a:r>
          </a:p>
          <a:p>
            <a:r>
              <a:rPr lang="en-US" dirty="0" smtClean="0"/>
              <a:t>Think-pair-share:</a:t>
            </a:r>
            <a:r>
              <a:rPr lang="en-US" baseline="0" dirty="0" smtClean="0"/>
              <a:t> what events might we want to respond to, and what instance variables might we need?</a:t>
            </a:r>
          </a:p>
          <a:p>
            <a:r>
              <a:rPr lang="en-US" baseline="0" dirty="0" smtClean="0"/>
              <a:t>Run: adding moles</a:t>
            </a:r>
          </a:p>
          <a:p>
            <a:r>
              <a:rPr lang="en-US" baseline="0" dirty="0" err="1" smtClean="0"/>
              <a:t>MouseClicked</a:t>
            </a:r>
            <a:r>
              <a:rPr lang="en-US" baseline="0" dirty="0" smtClean="0"/>
              <a:t> </a:t>
            </a:r>
            <a:r>
              <a:rPr lang="mr-IN" baseline="0" dirty="0" smtClean="0"/>
              <a:t>–</a:t>
            </a:r>
            <a:r>
              <a:rPr lang="en-US" baseline="0" dirty="0" smtClean="0"/>
              <a:t> remove moles, increment score</a:t>
            </a:r>
          </a:p>
          <a:p>
            <a:r>
              <a:rPr lang="en-US" baseline="0" dirty="0" err="1" smtClean="0"/>
              <a:t>Ivars</a:t>
            </a:r>
            <a:r>
              <a:rPr lang="en-US" baseline="0" dirty="0" smtClean="0"/>
              <a:t>: label and score</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39</a:t>
            </a:fld>
            <a:endParaRPr lang="en-US"/>
          </a:p>
        </p:txBody>
      </p:sp>
    </p:spTree>
    <p:extLst>
      <p:ext uri="{BB962C8B-B14F-4D97-AF65-F5344CB8AC3E}">
        <p14:creationId xmlns:p14="http://schemas.microsoft.com/office/powerpoint/2010/main" val="848592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we can finish </a:t>
            </a:r>
            <a:r>
              <a:rPr lang="en-US" dirty="0" err="1" smtClean="0"/>
              <a:t>dribbleCastle</a:t>
            </a:r>
            <a:r>
              <a:rPr lang="en-US" dirty="0" smtClean="0"/>
              <a:t>!</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9</a:t>
            </a:fld>
            <a:endParaRPr lang="en-US"/>
          </a:p>
        </p:txBody>
      </p:sp>
    </p:spTree>
    <p:extLst>
      <p:ext uri="{BB962C8B-B14F-4D97-AF65-F5344CB8AC3E}">
        <p14:creationId xmlns:p14="http://schemas.microsoft.com/office/powerpoint/2010/main" val="1772367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interpret</a:t>
            </a:r>
            <a:r>
              <a:rPr lang="en-US" baseline="0" dirty="0" smtClean="0"/>
              <a:t> crash messages</a:t>
            </a:r>
            <a:endParaRPr lang="en-US" dirty="0"/>
          </a:p>
        </p:txBody>
      </p:sp>
      <p:sp>
        <p:nvSpPr>
          <p:cNvPr id="4" name="Slide Number Placeholder 3"/>
          <p:cNvSpPr>
            <a:spLocks noGrp="1"/>
          </p:cNvSpPr>
          <p:nvPr>
            <p:ph type="sldNum" sz="quarter" idx="10"/>
          </p:nvPr>
        </p:nvSpPr>
        <p:spPr/>
        <p:txBody>
          <a:bodyPr/>
          <a:lstStyle/>
          <a:p>
            <a:fld id="{F1150B88-702E-5B42-B2AB-6FB6E0688395}" type="slidenum">
              <a:rPr lang="en-US" altLang="x-none" smtClean="0"/>
              <a:pPr/>
              <a:t>40</a:t>
            </a:fld>
            <a:endParaRPr lang="en-US" altLang="x-none"/>
          </a:p>
        </p:txBody>
      </p:sp>
    </p:spTree>
    <p:extLst>
      <p:ext uri="{BB962C8B-B14F-4D97-AF65-F5344CB8AC3E}">
        <p14:creationId xmlns:p14="http://schemas.microsoft.com/office/powerpoint/2010/main" val="144143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about null like an “invalid mailing address” </a:t>
            </a:r>
            <a:r>
              <a:rPr lang="mr-IN" dirty="0" smtClean="0"/>
              <a:t>–</a:t>
            </a:r>
            <a:r>
              <a:rPr lang="en-US" baseline="0" dirty="0" smtClean="0"/>
              <a:t> if you try to send messages to it, your messages bounce because the address is invalid</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10</a:t>
            </a:fld>
            <a:endParaRPr lang="en-US"/>
          </a:p>
        </p:txBody>
      </p:sp>
    </p:spTree>
    <p:extLst>
      <p:ext uri="{BB962C8B-B14F-4D97-AF65-F5344CB8AC3E}">
        <p14:creationId xmlns:p14="http://schemas.microsoft.com/office/powerpoint/2010/main" val="120223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11:40AM</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13</a:t>
            </a:fld>
            <a:endParaRPr lang="en-US"/>
          </a:p>
        </p:txBody>
      </p:sp>
    </p:spTree>
    <p:extLst>
      <p:ext uri="{BB962C8B-B14F-4D97-AF65-F5344CB8AC3E}">
        <p14:creationId xmlns:p14="http://schemas.microsoft.com/office/powerpoint/2010/main" val="146604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that event happens, Java looks for a method in your program called public void run and executes the code there.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Today, we’re going to learn about other types of events besides your program launching.   There are lots of them!  And it turns out you can also have Java run certain code when those things happen, too.</a:t>
            </a:r>
          </a:p>
          <a:p>
            <a:endParaRPr lang="en-US" sz="1200" kern="1200" dirty="0" smtClean="0">
              <a:solidFill>
                <a:schemeClr val="tx1"/>
              </a:solidFill>
              <a:effectLst/>
              <a:latin typeface="+mn-lt"/>
              <a:ea typeface="+mn-ea"/>
              <a:cs typeface="+mn-cs"/>
            </a:endParaRPr>
          </a:p>
          <a:p>
            <a:r>
              <a:rPr lang="en-US" dirty="0" smtClean="0"/>
              <a:t> </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14</a:t>
            </a:fld>
            <a:endParaRPr lang="en-US"/>
          </a:p>
        </p:txBody>
      </p:sp>
    </p:spTree>
    <p:extLst>
      <p:ext uri="{BB962C8B-B14F-4D97-AF65-F5344CB8AC3E}">
        <p14:creationId xmlns:p14="http://schemas.microsoft.com/office/powerpoint/2010/main" val="50222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are events triggered by the user – like mouse clicks, or mouse drags.  On</a:t>
            </a:r>
            <a:r>
              <a:rPr lang="en-US" sz="1200" kern="1200" baseline="0" dirty="0" smtClean="0">
                <a:solidFill>
                  <a:schemeClr val="tx1"/>
                </a:solidFill>
                <a:effectLst/>
                <a:latin typeface="+mn-lt"/>
                <a:ea typeface="+mn-ea"/>
                <a:cs typeface="+mn-cs"/>
              </a:rPr>
              <a:t> mobile devices, there are even more.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are now just demoting run to be</a:t>
            </a:r>
            <a:r>
              <a:rPr lang="en-US" sz="1200" kern="1200" baseline="0" dirty="0" smtClean="0">
                <a:solidFill>
                  <a:schemeClr val="tx1"/>
                </a:solidFill>
                <a:effectLst/>
                <a:latin typeface="+mn-lt"/>
                <a:ea typeface="+mn-ea"/>
                <a:cs typeface="+mn-cs"/>
              </a:rPr>
              <a:t> “another event” that is triggered by the user</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15</a:t>
            </a:fld>
            <a:endParaRPr lang="en-US"/>
          </a:p>
        </p:txBody>
      </p:sp>
    </p:spTree>
    <p:extLst>
      <p:ext uri="{BB962C8B-B14F-4D97-AF65-F5344CB8AC3E}">
        <p14:creationId xmlns:p14="http://schemas.microsoft.com/office/powerpoint/2010/main" val="1432574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We’re just going to focus on the mouse today.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can happen in any order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mouse events even after run finishes!</a:t>
            </a:r>
          </a:p>
        </p:txBody>
      </p:sp>
      <p:sp>
        <p:nvSpPr>
          <p:cNvPr id="4" name="Slide Number Placeholder 3"/>
          <p:cNvSpPr>
            <a:spLocks noGrp="1"/>
          </p:cNvSpPr>
          <p:nvPr>
            <p:ph type="sldNum" sz="quarter" idx="10"/>
          </p:nvPr>
        </p:nvSpPr>
        <p:spPr/>
        <p:txBody>
          <a:bodyPr/>
          <a:lstStyle/>
          <a:p>
            <a:fld id="{152C7AC7-6EB8-0444-B537-C59A44D4A7C0}" type="slidenum">
              <a:rPr lang="en-US" smtClean="0"/>
              <a:t>16</a:t>
            </a:fld>
            <a:endParaRPr lang="en-US"/>
          </a:p>
        </p:txBody>
      </p:sp>
    </p:spTree>
    <p:extLst>
      <p:ext uri="{BB962C8B-B14F-4D97-AF65-F5344CB8AC3E}">
        <p14:creationId xmlns:p14="http://schemas.microsoft.com/office/powerpoint/2010/main" val="1218726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rule in Java though is that the code for each event needs to go in its own method.  That way Java knows what to execute for each event.  They also have</a:t>
            </a:r>
            <a:r>
              <a:rPr lang="en-US" sz="1200" kern="1200" baseline="0" dirty="0" smtClean="0">
                <a:solidFill>
                  <a:schemeClr val="tx1"/>
                </a:solidFill>
                <a:effectLst/>
                <a:latin typeface="+mn-lt"/>
                <a:ea typeface="+mn-ea"/>
                <a:cs typeface="+mn-cs"/>
              </a:rPr>
              <a:t> to be named exactly how Java wants, so it knows where to look.  </a:t>
            </a:r>
            <a:r>
              <a:rPr lang="en-US" sz="1200" kern="1200" dirty="0" smtClean="0">
                <a:solidFill>
                  <a:schemeClr val="tx1"/>
                </a:solidFill>
                <a:effectLst/>
                <a:latin typeface="+mn-lt"/>
                <a:ea typeface="+mn-ea"/>
                <a:cs typeface="+mn-cs"/>
              </a:rPr>
              <a:t>So we have a method for the code that should be run when the program launches (public void run()). And we also will have a method for the code that should run when the user clicks the mouse, and a method that should run when the user drags the mouse, etc.</a:t>
            </a:r>
          </a:p>
        </p:txBody>
      </p:sp>
      <p:sp>
        <p:nvSpPr>
          <p:cNvPr id="4" name="Slide Number Placeholder 3"/>
          <p:cNvSpPr>
            <a:spLocks noGrp="1"/>
          </p:cNvSpPr>
          <p:nvPr>
            <p:ph type="sldNum" sz="quarter" idx="10"/>
          </p:nvPr>
        </p:nvSpPr>
        <p:spPr/>
        <p:txBody>
          <a:bodyPr/>
          <a:lstStyle/>
          <a:p>
            <a:fld id="{152C7AC7-6EB8-0444-B537-C59A44D4A7C0}" type="slidenum">
              <a:rPr lang="en-US" smtClean="0"/>
              <a:t>17</a:t>
            </a:fld>
            <a:endParaRPr lang="en-US"/>
          </a:p>
        </p:txBody>
      </p:sp>
    </p:spTree>
    <p:extLst>
      <p:ext uri="{BB962C8B-B14F-4D97-AF65-F5344CB8AC3E}">
        <p14:creationId xmlns:p14="http://schemas.microsoft.com/office/powerpoint/2010/main" val="540339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r>
              <a:rPr lang="en-US" altLang="x-none" noProof="0" smtClean="0"/>
              <a:t>Click to edit Master title style</a:t>
            </a:r>
            <a:endParaRPr lang="x-none" altLang="x-none" noProof="0" smtClean="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smtClean="0"/>
              <a:t>Click to edit Master subtitle style</a:t>
            </a:r>
          </a:p>
        </p:txBody>
      </p:sp>
      <p:sp>
        <p:nvSpPr>
          <p:cNvPr id="18440"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Calibri" charset="0"/>
              <a:ea typeface="Arial" charset="0"/>
              <a:cs typeface="Arial" charset="0"/>
            </a:endParaRPr>
          </a:p>
        </p:txBody>
      </p:sp>
      <p:sp>
        <p:nvSpPr>
          <p:cNvPr id="18443" name="Text Box 11"/>
          <p:cNvSpPr txBox="1">
            <a:spLocks noChangeArrowheads="1"/>
          </p:cNvSpPr>
          <p:nvPr/>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t>This document is copyright (C) Stanford Computer Science and Marty Stepp, licensed under Creative Commons Attribution 2.5 License.  All rights reserved.</a:t>
            </a:r>
            <a:br>
              <a:rPr lang="en-US" altLang="x-none" sz="800"/>
            </a:br>
            <a:r>
              <a:rPr lang="en-US" altLang="x-none" sz="800"/>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smtClean="0"/>
              <a:t>Click to edit Master text styles</a:t>
            </a:r>
          </a:p>
          <a:p>
            <a:pPr lvl="1"/>
            <a:r>
              <a:rPr lang="en-US" altLang="x-none" smtClean="0"/>
              <a:t>Second level</a:t>
            </a:r>
          </a:p>
          <a:p>
            <a:pPr lvl="2"/>
            <a:r>
              <a:rPr lang="en-US" altLang="x-none" smtClean="0"/>
              <a:t>Third level</a:t>
            </a:r>
          </a:p>
          <a:p>
            <a:pPr lvl="3"/>
            <a:r>
              <a:rPr lang="en-US" altLang="x-none" smtClean="0"/>
              <a:t>Fourth level</a:t>
            </a:r>
          </a:p>
          <a:p>
            <a:pPr lvl="4"/>
            <a:r>
              <a:rPr lang="en-US" altLang="x-none" smtClean="0"/>
              <a:t>Fifth level</a:t>
            </a:r>
            <a:endParaRPr lang="en-US" altLang="x-none"/>
          </a:p>
        </p:txBody>
      </p:sp>
      <p:sp>
        <p:nvSpPr>
          <p:cNvPr id="4" name="Slide Number Placeholder 3"/>
          <p:cNvSpPr txBox="1">
            <a:spLocks noGrp="1"/>
          </p:cNvSpPr>
          <p:nvPr/>
        </p:nvSpPr>
        <p:spPr>
          <a:xfrm>
            <a:off x="8229600" y="6356350"/>
            <a:ext cx="762000" cy="365125"/>
          </a:xfrm>
          <a:prstGeom prst="rect">
            <a:avLst/>
          </a:prstGeom>
          <a:noFill/>
        </p:spPr>
        <p:txBody>
          <a:bodyPr lIns="0" tIns="0" rIns="0" bIns="0" anchor="b"/>
          <a:lstStyle/>
          <a:p>
            <a:pPr algn="r">
              <a:spcBef>
                <a:spcPts val="500"/>
              </a:spcBef>
            </a:pPr>
            <a:fld id="{08267DFD-02E1-ED47-A842-BD1D585199FF}" type="slidenum">
              <a:rPr lang="en-US" altLang="x-none" sz="1200">
                <a:solidFill>
                  <a:srgbClr val="424242"/>
                </a:solidFill>
                <a:latin typeface="Verdana" charset="0"/>
              </a:rPr>
              <a:pPr algn="r">
                <a:spcBef>
                  <a:spcPts val="500"/>
                </a:spcBef>
              </a:pPr>
              <a:t>‹#›</a:t>
            </a:fld>
            <a:endParaRPr lang="en-US" altLang="x-none" sz="1800">
              <a:latin typeface="Arial" charset="0"/>
            </a:endParaRPr>
          </a:p>
        </p:txBody>
      </p:sp>
      <p:sp>
        <p:nvSpPr>
          <p:cNvPr id="1039"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Tahoma" charset="0"/>
              <a:ea typeface="Arial" charset="0"/>
              <a:cs typeface="Arial" charset="0"/>
            </a:endParaRPr>
          </a:p>
        </p:txBody>
      </p:sp>
    </p:spTree>
    <p:extLst>
      <p:ext uri="{BB962C8B-B14F-4D97-AF65-F5344CB8AC3E}">
        <p14:creationId xmlns:p14="http://schemas.microsoft.com/office/powerpoint/2010/main" val="19489302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b="1" kern="1200">
          <a:solidFill>
            <a:schemeClr val="bg1"/>
          </a:solidFill>
          <a:latin typeface="+mj-lt"/>
          <a:ea typeface="+mj-ea"/>
          <a:cs typeface="+mj-cs"/>
        </a:defRPr>
      </a:lvl1pPr>
      <a:lvl2pPr algn="ctr" rtl="0" eaLnBrk="1" fontAlgn="base" hangingPunct="1">
        <a:spcBef>
          <a:spcPct val="0"/>
        </a:spcBef>
        <a:spcAft>
          <a:spcPct val="0"/>
        </a:spcAft>
        <a:defRPr sz="4400" b="1">
          <a:solidFill>
            <a:schemeClr val="bg1"/>
          </a:solidFill>
          <a:latin typeface="Tahoma" charset="0"/>
        </a:defRPr>
      </a:lvl2pPr>
      <a:lvl3pPr algn="ctr" rtl="0" eaLnBrk="1" fontAlgn="base" hangingPunct="1">
        <a:spcBef>
          <a:spcPct val="0"/>
        </a:spcBef>
        <a:spcAft>
          <a:spcPct val="0"/>
        </a:spcAft>
        <a:defRPr sz="4400" b="1">
          <a:solidFill>
            <a:schemeClr val="bg1"/>
          </a:solidFill>
          <a:latin typeface="Tahoma" charset="0"/>
        </a:defRPr>
      </a:lvl3pPr>
      <a:lvl4pPr algn="ctr" rtl="0" eaLnBrk="1" fontAlgn="base" hangingPunct="1">
        <a:spcBef>
          <a:spcPct val="0"/>
        </a:spcBef>
        <a:spcAft>
          <a:spcPct val="0"/>
        </a:spcAft>
        <a:defRPr sz="4400" b="1">
          <a:solidFill>
            <a:schemeClr val="bg1"/>
          </a:solidFill>
          <a:latin typeface="Tahoma" charset="0"/>
        </a:defRPr>
      </a:lvl4pPr>
      <a:lvl5pPr algn="ctr" rtl="0" eaLnBrk="1" fontAlgn="base" hangingPunct="1">
        <a:spcBef>
          <a:spcPct val="0"/>
        </a:spcBef>
        <a:spcAft>
          <a:spcPct val="0"/>
        </a:spcAft>
        <a:defRPr sz="4400" b="1">
          <a:solidFill>
            <a:schemeClr val="bg1"/>
          </a:solidFill>
          <a:latin typeface="Tahoma" charset="0"/>
        </a:defRPr>
      </a:lvl5pPr>
      <a:lvl6pPr marL="457200" algn="ctr" rtl="0" eaLnBrk="1" fontAlgn="base" hangingPunct="1">
        <a:spcBef>
          <a:spcPct val="0"/>
        </a:spcBef>
        <a:spcAft>
          <a:spcPct val="0"/>
        </a:spcAft>
        <a:defRPr sz="4400" b="1">
          <a:solidFill>
            <a:schemeClr val="bg1"/>
          </a:solidFill>
          <a:latin typeface="Tahoma" charset="0"/>
        </a:defRPr>
      </a:lvl6pPr>
      <a:lvl7pPr marL="914400" algn="ctr" rtl="0" eaLnBrk="1" fontAlgn="base" hangingPunct="1">
        <a:spcBef>
          <a:spcPct val="0"/>
        </a:spcBef>
        <a:spcAft>
          <a:spcPct val="0"/>
        </a:spcAft>
        <a:defRPr sz="4400" b="1">
          <a:solidFill>
            <a:schemeClr val="bg1"/>
          </a:solidFill>
          <a:latin typeface="Tahoma" charset="0"/>
        </a:defRPr>
      </a:lvl7pPr>
      <a:lvl8pPr marL="1371600" algn="ctr" rtl="0" eaLnBrk="1" fontAlgn="base" hangingPunct="1">
        <a:spcBef>
          <a:spcPct val="0"/>
        </a:spcBef>
        <a:spcAft>
          <a:spcPct val="0"/>
        </a:spcAft>
        <a:defRPr sz="4400" b="1">
          <a:solidFill>
            <a:schemeClr val="bg1"/>
          </a:solidFill>
          <a:latin typeface="Tahoma" charset="0"/>
        </a:defRPr>
      </a:lvl8pPr>
      <a:lvl9pPr marL="1828800" algn="ctr" rtl="0" eaLnBrk="1" fontAlgn="base" hangingPunct="1">
        <a:spcBef>
          <a:spcPct val="0"/>
        </a:spcBef>
        <a:spcAft>
          <a:spcPct val="0"/>
        </a:spcAft>
        <a:defRPr sz="4400" b="1">
          <a:solidFill>
            <a:schemeClr val="bg1"/>
          </a:solidFill>
          <a:latin typeface="Tahoma" charset="0"/>
        </a:defRPr>
      </a:lvl9pPr>
    </p:titleStyle>
    <p:bodyStyle>
      <a:lvl1pPr marL="230188" indent="-230188" algn="l" rtl="0" eaLnBrk="1" fontAlgn="base" hangingPunct="1">
        <a:spcBef>
          <a:spcPct val="20000"/>
        </a:spcBef>
        <a:spcAft>
          <a:spcPct val="0"/>
        </a:spcAft>
        <a:buChar char="•"/>
        <a:defRPr sz="2400" kern="1200">
          <a:solidFill>
            <a:schemeClr val="tx1"/>
          </a:solidFill>
          <a:latin typeface="+mn-lt"/>
          <a:ea typeface="+mn-ea"/>
          <a:cs typeface="+mn-cs"/>
        </a:defRPr>
      </a:lvl1pPr>
      <a:lvl2pPr marL="571500" indent="-227013" algn="l" rtl="0" eaLnBrk="1" fontAlgn="base" hangingPunct="1">
        <a:spcBef>
          <a:spcPct val="20000"/>
        </a:spcBef>
        <a:spcAft>
          <a:spcPct val="0"/>
        </a:spcAft>
        <a:buChar char="–"/>
        <a:defRPr sz="2200" kern="1200">
          <a:solidFill>
            <a:schemeClr val="tx1"/>
          </a:solidFill>
          <a:latin typeface="+mn-lt"/>
          <a:ea typeface="+mn-ea"/>
          <a:cs typeface="+mn-cs"/>
        </a:defRPr>
      </a:lvl2pPr>
      <a:lvl3pPr marL="855663" indent="-169863" algn="l" rtl="0" eaLnBrk="1" fontAlgn="base" hangingPunct="1">
        <a:spcBef>
          <a:spcPct val="20000"/>
        </a:spcBef>
        <a:spcAft>
          <a:spcPct val="0"/>
        </a:spcAft>
        <a:buChar char="•"/>
        <a:defRPr sz="2000" kern="1200">
          <a:solidFill>
            <a:schemeClr val="tx1"/>
          </a:solidFill>
          <a:latin typeface="+mn-lt"/>
          <a:ea typeface="+mn-ea"/>
          <a:cs typeface="+mn-cs"/>
        </a:defRPr>
      </a:lvl3pPr>
      <a:lvl4pPr marL="1144588" indent="-174625" algn="l" rtl="0" eaLnBrk="1" fontAlgn="base" hangingPunct="1">
        <a:spcBef>
          <a:spcPct val="20000"/>
        </a:spcBef>
        <a:spcAft>
          <a:spcPct val="0"/>
        </a:spcAft>
        <a:buChar char="–"/>
        <a:defRPr kern="1200">
          <a:solidFill>
            <a:schemeClr val="tx1"/>
          </a:solidFill>
          <a:latin typeface="+mn-lt"/>
          <a:ea typeface="+mn-ea"/>
          <a:cs typeface="+mn-cs"/>
        </a:defRPr>
      </a:lvl4pPr>
      <a:lvl5pPr marL="1487488"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microsoft.com/office/2007/relationships/hdphoto" Target="../media/hdphoto1.wdp"/><Relationship Id="rId6" Type="http://schemas.openxmlformats.org/officeDocument/2006/relationships/image" Target="../media/image3.png"/><Relationship Id="rId7" Type="http://schemas.microsoft.com/office/2007/relationships/hdphoto" Target="../media/hdphoto2.wdp"/><Relationship Id="rId8" Type="http://schemas.microsoft.com/office/2007/relationships/hdphoto" Target="../media/hdphoto3.wdp"/><Relationship Id="rId9" Type="http://schemas.openxmlformats.org/officeDocument/2006/relationships/image" Target="../media/image4.png"/><Relationship Id="rId10"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 106A, Lecture 14</a:t>
            </a:r>
            <a:br>
              <a:rPr lang="en-US" dirty="0" smtClean="0"/>
            </a:br>
            <a:r>
              <a:rPr lang="en-US" dirty="0" smtClean="0"/>
              <a:t>Events and Instance Variables</a:t>
            </a:r>
            <a:endParaRPr lang="en-US" dirty="0"/>
          </a:p>
        </p:txBody>
      </p:sp>
      <p:sp>
        <p:nvSpPr>
          <p:cNvPr id="3" name="Subtitle 2"/>
          <p:cNvSpPr>
            <a:spLocks noGrp="1"/>
          </p:cNvSpPr>
          <p:nvPr>
            <p:ph type="subTitle" idx="1"/>
          </p:nvPr>
        </p:nvSpPr>
        <p:spPr/>
        <p:txBody>
          <a:bodyPr/>
          <a:lstStyle/>
          <a:p>
            <a:endParaRPr lang="en-US" sz="1500" dirty="0" smtClean="0"/>
          </a:p>
          <a:p>
            <a:endParaRPr lang="en-US" sz="1500" dirty="0" smtClean="0"/>
          </a:p>
          <a:p>
            <a:r>
              <a:rPr lang="en-US" sz="1500" dirty="0" smtClean="0"/>
              <a:t>Reading:</a:t>
            </a:r>
          </a:p>
          <a:p>
            <a:r>
              <a:rPr lang="en-US" sz="1500" i="1" dirty="0" smtClean="0"/>
              <a:t>Art &amp; Science of Java</a:t>
            </a:r>
            <a:r>
              <a:rPr lang="en-US" sz="1500" dirty="0" smtClean="0"/>
              <a:t>, Ch. 10.1-10.4</a:t>
            </a:r>
            <a:endParaRPr lang="en-US" sz="1500" i="1" dirty="0"/>
          </a:p>
        </p:txBody>
      </p:sp>
    </p:spTree>
    <p:extLst>
      <p:ext uri="{BB962C8B-B14F-4D97-AF65-F5344CB8AC3E}">
        <p14:creationId xmlns:p14="http://schemas.microsoft.com/office/powerpoint/2010/main" val="1564357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dirty="0" smtClean="0"/>
              <a:t>Calling methods on an object that is </a:t>
            </a:r>
            <a:r>
              <a:rPr lang="en-US" sz="2800" b="1" dirty="0" smtClean="0"/>
              <a:t>null</a:t>
            </a:r>
            <a:r>
              <a:rPr lang="en-US" sz="2800" dirty="0" smtClean="0"/>
              <a:t> will crash your program!</a:t>
            </a:r>
          </a:p>
          <a:p>
            <a:pPr marL="0" indent="0">
              <a:buNone/>
            </a:pPr>
            <a:endParaRPr lang="en-US" sz="2200" b="1" dirty="0" smtClean="0">
              <a:latin typeface="Courier" charset="0"/>
              <a:ea typeface="Courier" charset="0"/>
              <a:cs typeface="Courier" charset="0"/>
            </a:endParaRPr>
          </a:p>
          <a:p>
            <a:pPr marL="0" indent="0">
              <a:buNone/>
            </a:pPr>
            <a:r>
              <a:rPr lang="en-US" sz="2200" b="1" dirty="0" smtClean="0">
                <a:solidFill>
                  <a:srgbClr val="00B050"/>
                </a:solidFill>
                <a:latin typeface="Courier" charset="0"/>
                <a:ea typeface="Courier" charset="0"/>
                <a:cs typeface="Courier" charset="0"/>
              </a:rPr>
              <a:t>// may be a </a:t>
            </a:r>
            <a:r>
              <a:rPr lang="en-US" sz="2200" b="1" dirty="0" err="1" smtClean="0">
                <a:solidFill>
                  <a:srgbClr val="00B050"/>
                </a:solidFill>
                <a:latin typeface="Courier" charset="0"/>
                <a:ea typeface="Courier" charset="0"/>
                <a:cs typeface="Courier" charset="0"/>
              </a:rPr>
              <a:t>GObject</a:t>
            </a:r>
            <a:r>
              <a:rPr lang="en-US" sz="2200" b="1" dirty="0" smtClean="0">
                <a:solidFill>
                  <a:srgbClr val="00B050"/>
                </a:solidFill>
                <a:latin typeface="Courier" charset="0"/>
                <a:ea typeface="Courier" charset="0"/>
                <a:cs typeface="Courier" charset="0"/>
              </a:rPr>
              <a:t>, or null if nothing at (x, y)</a:t>
            </a:r>
          </a:p>
          <a:p>
            <a:pPr marL="0" indent="0">
              <a:buNone/>
            </a:pPr>
            <a:r>
              <a:rPr lang="en-US" altLang="x-none" sz="2200" b="1" dirty="0" err="1" smtClean="0">
                <a:latin typeface="Courier" charset="0"/>
                <a:ea typeface="Courier" charset="0"/>
                <a:cs typeface="Courier" charset="0"/>
              </a:rPr>
              <a:t>GObject</a:t>
            </a:r>
            <a:r>
              <a:rPr lang="en-US" altLang="x-none" sz="2200" b="1" dirty="0" smtClean="0">
                <a:latin typeface="Courier" charset="0"/>
                <a:ea typeface="Courier" charset="0"/>
                <a:cs typeface="Courier" charset="0"/>
              </a:rPr>
              <a:t> </a:t>
            </a:r>
            <a:r>
              <a:rPr lang="en-US" altLang="x-none" sz="2200" b="1" dirty="0" err="1" smtClean="0">
                <a:latin typeface="Courier" charset="0"/>
                <a:ea typeface="Courier" charset="0"/>
                <a:cs typeface="Courier" charset="0"/>
              </a:rPr>
              <a:t>maybeAnObject</a:t>
            </a:r>
            <a:r>
              <a:rPr lang="en-US" altLang="x-none" sz="2200" b="1" dirty="0" smtClean="0">
                <a:latin typeface="Courier" charset="0"/>
                <a:ea typeface="Courier" charset="0"/>
                <a:cs typeface="Courier" charset="0"/>
              </a:rPr>
              <a:t> = </a:t>
            </a:r>
            <a:r>
              <a:rPr lang="en-US" altLang="x-none" sz="2200" b="1" dirty="0" err="1" smtClean="0">
                <a:latin typeface="Courier" charset="0"/>
                <a:ea typeface="Courier" charset="0"/>
                <a:cs typeface="Courier" charset="0"/>
              </a:rPr>
              <a:t>getElementAt</a:t>
            </a:r>
            <a:r>
              <a:rPr lang="en-US" altLang="x-none" sz="2200" b="1" dirty="0" smtClean="0">
                <a:latin typeface="Courier" charset="0"/>
                <a:ea typeface="Courier" charset="0"/>
                <a:cs typeface="Courier" charset="0"/>
              </a:rPr>
              <a:t>(x, y);</a:t>
            </a:r>
            <a:endParaRPr lang="en-US" altLang="x-none" sz="2200" dirty="0" smtClean="0">
              <a:latin typeface="Courier" charset="0"/>
              <a:ea typeface="Courier" charset="0"/>
              <a:cs typeface="Courier" charset="0"/>
            </a:endParaRPr>
          </a:p>
          <a:p>
            <a:pPr marL="0" indent="0">
              <a:buNone/>
            </a:pPr>
            <a:r>
              <a:rPr lang="en-US" sz="2200" b="1" dirty="0" smtClean="0">
                <a:solidFill>
                  <a:srgbClr val="7030A0"/>
                </a:solidFill>
                <a:latin typeface="Courier" charset="0"/>
                <a:ea typeface="Courier" charset="0"/>
                <a:cs typeface="Courier" charset="0"/>
              </a:rPr>
              <a:t>if</a:t>
            </a:r>
            <a:r>
              <a:rPr lang="en-US" sz="2200" b="1" dirty="0" smtClean="0">
                <a:latin typeface="Courier" charset="0"/>
                <a:ea typeface="Courier" charset="0"/>
                <a:cs typeface="Courier" charset="0"/>
              </a:rPr>
              <a:t> (</a:t>
            </a:r>
            <a:r>
              <a:rPr lang="en-US" sz="2200" b="1" dirty="0" err="1" smtClean="0">
                <a:latin typeface="Courier" charset="0"/>
                <a:ea typeface="Courier" charset="0"/>
                <a:cs typeface="Courier" charset="0"/>
              </a:rPr>
              <a:t>maybeAnObject</a:t>
            </a:r>
            <a:r>
              <a:rPr lang="en-US" sz="2200" b="1" dirty="0" smtClean="0">
                <a:latin typeface="Courier" charset="0"/>
                <a:ea typeface="Courier" charset="0"/>
                <a:cs typeface="Courier" charset="0"/>
              </a:rPr>
              <a:t> != </a:t>
            </a:r>
            <a:r>
              <a:rPr lang="en-US" sz="2200" b="1" dirty="0" smtClean="0">
                <a:solidFill>
                  <a:srgbClr val="7030A0"/>
                </a:solidFill>
                <a:latin typeface="Courier" charset="0"/>
                <a:ea typeface="Courier" charset="0"/>
                <a:cs typeface="Courier" charset="0"/>
              </a:rPr>
              <a:t>null</a:t>
            </a:r>
            <a:r>
              <a:rPr lang="en-US" sz="2200" b="1" dirty="0" smtClean="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a:t>
            </a:r>
            <a:r>
              <a:rPr lang="en-US" sz="2200" b="1" dirty="0" smtClean="0">
                <a:solidFill>
                  <a:srgbClr val="00B050"/>
                </a:solidFill>
                <a:latin typeface="Courier" charset="0"/>
                <a:ea typeface="Courier" charset="0"/>
                <a:cs typeface="Courier" charset="0"/>
              </a:rPr>
              <a:t>OK</a:t>
            </a:r>
          </a:p>
          <a:p>
            <a:pPr marL="0" indent="0">
              <a:buNone/>
            </a:pPr>
            <a:r>
              <a:rPr lang="en-US" sz="2200" b="1" dirty="0" smtClean="0">
                <a:latin typeface="Courier" charset="0"/>
                <a:ea typeface="Courier" charset="0"/>
                <a:cs typeface="Courier" charset="0"/>
              </a:rPr>
              <a:t>} </a:t>
            </a:r>
            <a:r>
              <a:rPr lang="en-US" sz="2200" b="1" dirty="0" smtClean="0">
                <a:solidFill>
                  <a:srgbClr val="7030A0"/>
                </a:solidFill>
                <a:latin typeface="Courier" charset="0"/>
                <a:ea typeface="Courier" charset="0"/>
                <a:cs typeface="Courier" charset="0"/>
              </a:rPr>
              <a:t>else</a:t>
            </a:r>
            <a:r>
              <a:rPr lang="en-US" sz="2200" b="1" dirty="0" smtClean="0">
                <a:latin typeface="Courier" charset="0"/>
                <a:ea typeface="Courier" charset="0"/>
                <a:cs typeface="Courier" charset="0"/>
              </a:rPr>
              <a:t> {</a:t>
            </a:r>
          </a:p>
          <a:p>
            <a:pPr marL="0" indent="0">
              <a:buNone/>
            </a:pPr>
            <a:r>
              <a:rPr lang="en-US" sz="2200" b="1" dirty="0" smtClean="0">
                <a:latin typeface="Courier" charset="0"/>
                <a:ea typeface="Courier" charset="0"/>
                <a:cs typeface="Courier" charset="0"/>
              </a:rPr>
              <a:t>	</a:t>
            </a:r>
            <a:r>
              <a:rPr lang="en-US" sz="2200" b="1" dirty="0" err="1" smtClean="0">
                <a:solidFill>
                  <a:srgbClr val="7030A0"/>
                </a:solidFill>
                <a:latin typeface="Courier" charset="0"/>
                <a:ea typeface="Courier" charset="0"/>
                <a:cs typeface="Courier" charset="0"/>
              </a:rPr>
              <a:t>int</a:t>
            </a:r>
            <a:r>
              <a:rPr lang="en-US" sz="2200" b="1" dirty="0" smtClean="0">
                <a:solidFill>
                  <a:srgbClr val="7030A0"/>
                </a:solidFill>
                <a:latin typeface="Courier" charset="0"/>
                <a:ea typeface="Courier" charset="0"/>
                <a:cs typeface="Courier" charset="0"/>
              </a:rPr>
              <a:t> </a:t>
            </a:r>
            <a:r>
              <a:rPr lang="en-US" sz="2200" b="1" dirty="0" smtClean="0">
                <a:latin typeface="Courier" charset="0"/>
                <a:ea typeface="Courier" charset="0"/>
                <a:cs typeface="Courier" charset="0"/>
              </a:rPr>
              <a:t>x = </a:t>
            </a:r>
            <a:r>
              <a:rPr lang="en-US" sz="2200" b="1" dirty="0" err="1" smtClean="0">
                <a:latin typeface="Courier" charset="0"/>
                <a:ea typeface="Courier" charset="0"/>
                <a:cs typeface="Courier" charset="0"/>
              </a:rPr>
              <a:t>maybeAnObject.getX</a:t>
            </a:r>
            <a:r>
              <a:rPr lang="en-US" sz="2200" b="1" dirty="0" smtClean="0">
                <a:latin typeface="Courier" charset="0"/>
                <a:ea typeface="Courier" charset="0"/>
                <a:cs typeface="Courier" charset="0"/>
              </a:rPr>
              <a:t>(); </a:t>
            </a:r>
            <a:r>
              <a:rPr lang="en-US" sz="2200" b="1" dirty="0" smtClean="0">
                <a:solidFill>
                  <a:srgbClr val="FF0000"/>
                </a:solidFill>
                <a:latin typeface="Courier" charset="0"/>
                <a:ea typeface="Courier" charset="0"/>
                <a:cs typeface="Courier" charset="0"/>
              </a:rPr>
              <a:t>// CRASH!</a:t>
            </a:r>
          </a:p>
          <a:p>
            <a:pPr marL="0" indent="0">
              <a:buNone/>
            </a:pPr>
            <a:r>
              <a:rPr lang="en-US" sz="2200" b="1" dirty="0" smtClean="0">
                <a:latin typeface="Courier" charset="0"/>
                <a:ea typeface="Courier" charset="0"/>
                <a:cs typeface="Courier" charset="0"/>
              </a:rPr>
              <a:t>}</a:t>
            </a:r>
          </a:p>
        </p:txBody>
      </p:sp>
    </p:spTree>
    <p:extLst>
      <p:ext uri="{BB962C8B-B14F-4D97-AF65-F5344CB8AC3E}">
        <p14:creationId xmlns:p14="http://schemas.microsoft.com/office/powerpoint/2010/main" val="20302797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dirty="0" smtClean="0"/>
              <a:t>Calling methods on an object that is </a:t>
            </a:r>
            <a:r>
              <a:rPr lang="en-US" sz="2800" b="1" dirty="0" smtClean="0"/>
              <a:t>null</a:t>
            </a:r>
            <a:r>
              <a:rPr lang="en-US" sz="2800" dirty="0" smtClean="0"/>
              <a:t> </a:t>
            </a:r>
            <a:r>
              <a:rPr lang="en-US" sz="2800" dirty="0" smtClean="0"/>
              <a:t>will crash your program! (throws a </a:t>
            </a:r>
            <a:r>
              <a:rPr lang="en-US" sz="2800" dirty="0" err="1" smtClean="0"/>
              <a:t>NullPointerException</a:t>
            </a:r>
            <a:r>
              <a:rPr lang="en-US" sz="2800" dirty="0" smtClean="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6116"/>
          <a:stretch/>
        </p:blipFill>
        <p:spPr>
          <a:xfrm>
            <a:off x="0" y="2697429"/>
            <a:ext cx="9144000" cy="3779571"/>
          </a:xfrm>
          <a:prstGeom prst="rect">
            <a:avLst/>
          </a:prstGeom>
        </p:spPr>
      </p:pic>
    </p:spTree>
    <p:extLst>
      <p:ext uri="{BB962C8B-B14F-4D97-AF65-F5344CB8AC3E}">
        <p14:creationId xmlns:p14="http://schemas.microsoft.com/office/powerpoint/2010/main" val="358445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solidFill>
                  <a:schemeClr val="bg1">
                    <a:lumMod val="75000"/>
                  </a:schemeClr>
                </a:solidFill>
              </a:rPr>
              <a:t>Null</a:t>
            </a:r>
          </a:p>
          <a:p>
            <a:r>
              <a:rPr lang="en-US" sz="3600" dirty="0" smtClean="0"/>
              <a:t>Event-driven programming (with Daisy!)</a:t>
            </a:r>
          </a:p>
          <a:p>
            <a:r>
              <a:rPr lang="en-US" sz="3600" dirty="0" smtClean="0">
                <a:solidFill>
                  <a:schemeClr val="bg1">
                    <a:lumMod val="75000"/>
                  </a:schemeClr>
                </a:solidFill>
              </a:rPr>
              <a:t>Instance Variables</a:t>
            </a:r>
          </a:p>
          <a:p>
            <a:r>
              <a:rPr lang="en-US" sz="3600" dirty="0" smtClean="0">
                <a:solidFill>
                  <a:schemeClr val="bg1">
                    <a:lumMod val="75000"/>
                  </a:schemeClr>
                </a:solidFill>
              </a:rPr>
              <a:t>Whack-A-Mole</a:t>
            </a:r>
          </a:p>
        </p:txBody>
      </p:sp>
    </p:spTree>
    <p:extLst>
      <p:ext uri="{BB962C8B-B14F-4D97-AF65-F5344CB8AC3E}">
        <p14:creationId xmlns:p14="http://schemas.microsoft.com/office/powerpoint/2010/main" val="109355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ChangeArrowheads="1"/>
          </p:cNvSpPr>
          <p:nvPr>
            <p:ph type="title"/>
          </p:nvPr>
        </p:nvSpPr>
        <p:spPr/>
        <p:txBody>
          <a:bodyPr/>
          <a:lstStyle/>
          <a:p>
            <a:pPr eaLnBrk="1" hangingPunct="1">
              <a:defRPr/>
            </a:pPr>
            <a:r>
              <a:rPr lang="en-US" altLang="x-none" smtClean="0"/>
              <a:t>Events</a:t>
            </a:r>
          </a:p>
        </p:txBody>
      </p:sp>
      <p:sp>
        <p:nvSpPr>
          <p:cNvPr id="1225731" name="Rectangle 3"/>
          <p:cNvSpPr>
            <a:spLocks noGrp="1" noChangeArrowheads="1"/>
          </p:cNvSpPr>
          <p:nvPr>
            <p:ph type="body" idx="1"/>
          </p:nvPr>
        </p:nvSpPr>
        <p:spPr/>
        <p:txBody>
          <a:bodyPr/>
          <a:lstStyle/>
          <a:p>
            <a:pPr eaLnBrk="1" hangingPunct="1">
              <a:tabLst>
                <a:tab pos="3657600" algn="l"/>
              </a:tabLst>
              <a:defRPr/>
            </a:pPr>
            <a:r>
              <a:rPr lang="en-US" altLang="x-none" sz="2800" b="1" dirty="0" smtClean="0"/>
              <a:t>event</a:t>
            </a:r>
            <a:r>
              <a:rPr lang="en-US" altLang="x-none" sz="2800" dirty="0" smtClean="0"/>
              <a:t>: Some external stimulus that your program can respond to.</a:t>
            </a:r>
          </a:p>
          <a:p>
            <a:pPr lvl="1" eaLnBrk="1" hangingPunct="1">
              <a:tabLst>
                <a:tab pos="3657600" algn="l"/>
              </a:tabLst>
              <a:defRPr/>
            </a:pPr>
            <a:endParaRPr lang="en-US" altLang="x-none" sz="2800" dirty="0" smtClean="0"/>
          </a:p>
          <a:p>
            <a:pPr lvl="1" eaLnBrk="1" hangingPunct="1">
              <a:tabLst>
                <a:tab pos="3657600" algn="l"/>
              </a:tabLst>
              <a:defRPr/>
            </a:pPr>
            <a:endParaRPr lang="en-US" altLang="x-none" sz="2800" dirty="0"/>
          </a:p>
          <a:p>
            <a:pPr lvl="1" eaLnBrk="1" hangingPunct="1">
              <a:tabLst>
                <a:tab pos="3657600" algn="l"/>
              </a:tabLst>
              <a:defRPr/>
            </a:pPr>
            <a:endParaRPr lang="en-US" altLang="x-none" sz="2800" dirty="0" smtClean="0"/>
          </a:p>
          <a:p>
            <a:pPr eaLnBrk="1" hangingPunct="1">
              <a:tabLst>
                <a:tab pos="3657600" algn="l"/>
              </a:tabLst>
              <a:defRPr/>
            </a:pPr>
            <a:r>
              <a:rPr lang="en-US" altLang="x-none" sz="2800" b="1" dirty="0" smtClean="0"/>
              <a:t>event-driven programming</a:t>
            </a:r>
            <a:r>
              <a:rPr lang="en-US" altLang="x-none" sz="2800" dirty="0" smtClean="0"/>
              <a:t>: A coding style (common in graphical programs) where your code is executed in response to user events.</a:t>
            </a:r>
            <a:endParaRPr lang="en-US" altLang="x-none" sz="2800" dirty="0"/>
          </a:p>
        </p:txBody>
      </p:sp>
      <p:pic>
        <p:nvPicPr>
          <p:cNvPr id="18435" name="Picture 5" descr="event-diagram"/>
          <p:cNvPicPr>
            <a:picLocks noChangeAspect="1" noChangeArrowheads="1"/>
          </p:cNvPicPr>
          <p:nvPr/>
        </p:nvPicPr>
        <p:blipFill>
          <a:blip r:embed="rId3">
            <a:extLst>
              <a:ext uri="{28A0092B-C50C-407E-A947-70E740481C1C}">
                <a14:useLocalDpi xmlns:a14="http://schemas.microsoft.com/office/drawing/2010/main" val="0"/>
              </a:ext>
            </a:extLst>
          </a:blip>
          <a:srcRect l="8685" t="41006" r="63087" b="31671"/>
          <a:stretch>
            <a:fillRect/>
          </a:stretch>
        </p:blipFill>
        <p:spPr bwMode="auto">
          <a:xfrm>
            <a:off x="3695700" y="2477145"/>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5191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endParaRPr lang="en-US" sz="3200" dirty="0"/>
          </a:p>
        </p:txBody>
      </p:sp>
    </p:spTree>
    <p:extLst>
      <p:ext uri="{BB962C8B-B14F-4D97-AF65-F5344CB8AC3E}">
        <p14:creationId xmlns:p14="http://schemas.microsoft.com/office/powerpoint/2010/main" val="914149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p>
          <a:p>
            <a:r>
              <a:rPr lang="en-US" sz="3200" dirty="0" smtClean="0"/>
              <a:t>Mouse motion</a:t>
            </a:r>
          </a:p>
          <a:p>
            <a:r>
              <a:rPr lang="en-US" sz="3200" dirty="0" smtClean="0"/>
              <a:t>Mouse clicking</a:t>
            </a:r>
          </a:p>
          <a:p>
            <a:r>
              <a:rPr lang="en-US" sz="3200" dirty="0" smtClean="0"/>
              <a:t>Keyboard keys pressed</a:t>
            </a:r>
          </a:p>
          <a:p>
            <a:r>
              <a:rPr lang="en-US" sz="3200" dirty="0" smtClean="0"/>
              <a:t>Device rotated</a:t>
            </a:r>
          </a:p>
          <a:p>
            <a:r>
              <a:rPr lang="en-US" sz="3200" dirty="0" smtClean="0"/>
              <a:t>Device moved</a:t>
            </a:r>
          </a:p>
          <a:p>
            <a:r>
              <a:rPr lang="en-US" sz="3200" dirty="0" smtClean="0"/>
              <a:t>GPS location changed</a:t>
            </a:r>
          </a:p>
          <a:p>
            <a:r>
              <a:rPr lang="en-US" sz="3200" dirty="0"/>
              <a:t>a</a:t>
            </a:r>
            <a:r>
              <a:rPr lang="en-US" sz="3200" dirty="0" smtClean="0"/>
              <a:t>nd more</a:t>
            </a:r>
            <a:r>
              <a:rPr lang="mr-IN" sz="3200" dirty="0" smtClean="0"/>
              <a:t>…</a:t>
            </a:r>
            <a:endParaRPr lang="en-US" sz="3200" dirty="0" smtClean="0"/>
          </a:p>
        </p:txBody>
      </p:sp>
    </p:spTree>
    <p:extLst>
      <p:ext uri="{BB962C8B-B14F-4D97-AF65-F5344CB8AC3E}">
        <p14:creationId xmlns:p14="http://schemas.microsoft.com/office/powerpoint/2010/main" val="513342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p>
          <a:p>
            <a:r>
              <a:rPr lang="en-US" sz="3200" dirty="0" smtClean="0"/>
              <a:t>Mouse motion</a:t>
            </a:r>
          </a:p>
          <a:p>
            <a:r>
              <a:rPr lang="en-US" sz="3200" dirty="0" smtClean="0"/>
              <a:t>Mouse clicking</a:t>
            </a:r>
          </a:p>
          <a:p>
            <a:r>
              <a:rPr lang="en-US" sz="3200" dirty="0" smtClean="0">
                <a:solidFill>
                  <a:schemeClr val="bg2">
                    <a:lumMod val="60000"/>
                    <a:lumOff val="40000"/>
                  </a:schemeClr>
                </a:solidFill>
              </a:rPr>
              <a:t>Keyboard keys pressed</a:t>
            </a:r>
          </a:p>
          <a:p>
            <a:r>
              <a:rPr lang="en-US" sz="3200" dirty="0" smtClean="0">
                <a:solidFill>
                  <a:schemeClr val="bg2">
                    <a:lumMod val="60000"/>
                    <a:lumOff val="40000"/>
                  </a:schemeClr>
                </a:solidFill>
              </a:rPr>
              <a:t>Device rotated</a:t>
            </a:r>
          </a:p>
          <a:p>
            <a:r>
              <a:rPr lang="en-US" sz="3200" dirty="0" smtClean="0">
                <a:solidFill>
                  <a:schemeClr val="bg2">
                    <a:lumMod val="60000"/>
                    <a:lumOff val="40000"/>
                  </a:schemeClr>
                </a:solidFill>
              </a:rPr>
              <a:t>Device moved</a:t>
            </a:r>
          </a:p>
          <a:p>
            <a:r>
              <a:rPr lang="en-US" sz="3200" dirty="0" smtClean="0">
                <a:solidFill>
                  <a:schemeClr val="bg2">
                    <a:lumMod val="60000"/>
                    <a:lumOff val="40000"/>
                  </a:schemeClr>
                </a:solidFill>
              </a:rPr>
              <a:t>GPS location changed</a:t>
            </a:r>
          </a:p>
          <a:p>
            <a:r>
              <a:rPr lang="en-US" sz="3200" dirty="0">
                <a:solidFill>
                  <a:schemeClr val="bg2">
                    <a:lumMod val="60000"/>
                    <a:lumOff val="40000"/>
                  </a:schemeClr>
                </a:solidFill>
              </a:rPr>
              <a:t>a</a:t>
            </a:r>
            <a:r>
              <a:rPr lang="en-US" sz="3200" dirty="0" smtClean="0">
                <a:solidFill>
                  <a:schemeClr val="bg2">
                    <a:lumMod val="60000"/>
                    <a:lumOff val="40000"/>
                  </a:schemeClr>
                </a:solidFill>
              </a:rPr>
              <a:t>nd more</a:t>
            </a:r>
            <a:r>
              <a:rPr lang="mr-IN" sz="3200" dirty="0" smtClean="0">
                <a:solidFill>
                  <a:schemeClr val="bg2">
                    <a:lumMod val="60000"/>
                    <a:lumOff val="40000"/>
                  </a:schemeClr>
                </a:solidFill>
              </a:rPr>
              <a:t>…</a:t>
            </a:r>
            <a:endParaRPr lang="en-US" sz="3200" dirty="0" smtClean="0">
              <a:solidFill>
                <a:schemeClr val="bg2">
                  <a:lumMod val="60000"/>
                  <a:lumOff val="40000"/>
                </a:schemeClr>
              </a:solidFill>
            </a:endParaRPr>
          </a:p>
        </p:txBody>
      </p:sp>
    </p:spTree>
    <p:extLst>
      <p:ext uri="{BB962C8B-B14F-4D97-AF65-F5344CB8AC3E}">
        <p14:creationId xmlns:p14="http://schemas.microsoft.com/office/powerpoint/2010/main" val="1580321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p:txBody>
      </p:sp>
    </p:spTree>
    <p:extLst>
      <p:ext uri="{BB962C8B-B14F-4D97-AF65-F5344CB8AC3E}">
        <p14:creationId xmlns:p14="http://schemas.microsoft.com/office/powerpoint/2010/main" val="1345866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a:t>
            </a:r>
            <a:r>
              <a:rPr lang="en-US" altLang="x-none" sz="2800" b="1" dirty="0" smtClean="0">
                <a:solidFill>
                  <a:srgbClr val="7030A0"/>
                </a:solidFill>
                <a:latin typeface="Consolas" charset="0"/>
              </a:rPr>
              <a:t>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a:t>
            </a:r>
            <a:r>
              <a:rPr lang="en-US" altLang="x-none" sz="2800" dirty="0" err="1" smtClean="0">
                <a:latin typeface="Consolas" charset="0"/>
              </a:rPr>
              <a:t>mouseClicked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event)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mouse is clicked</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p:txBody>
      </p:sp>
    </p:spTree>
    <p:extLst>
      <p:ext uri="{BB962C8B-B14F-4D97-AF65-F5344CB8AC3E}">
        <p14:creationId xmlns:p14="http://schemas.microsoft.com/office/powerpoint/2010/main" val="92351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a:t>
            </a:r>
            <a:r>
              <a:rPr lang="en-US" altLang="x-none" sz="2800" b="1" dirty="0" smtClean="0">
                <a:solidFill>
                  <a:srgbClr val="7030A0"/>
                </a:solidFill>
                <a:latin typeface="Consolas" charset="0"/>
              </a:rPr>
              <a:t>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a:t>
            </a:r>
            <a:r>
              <a:rPr lang="en-US" altLang="x-none" sz="2800" dirty="0" err="1" smtClean="0">
                <a:latin typeface="Consolas" charset="0"/>
              </a:rPr>
              <a:t>mouseClicked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event)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mouse is clicked</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smtClean="0">
                <a:latin typeface="Consolas" charset="0"/>
              </a:rPr>
              <a:t>mouseMoved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a:t>
            </a:r>
            <a:r>
              <a:rPr lang="en-US" altLang="x-none" sz="2800" dirty="0">
                <a:latin typeface="Consolas" charset="0"/>
              </a:rPr>
              <a:t>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a:t>
            </a:r>
            <a:r>
              <a:rPr lang="en-US" altLang="x-none" sz="2800" dirty="0" smtClean="0">
                <a:solidFill>
                  <a:srgbClr val="00B050"/>
                </a:solidFill>
                <a:latin typeface="Consolas" charset="0"/>
              </a:rPr>
              <a:t>moved</a:t>
            </a:r>
            <a:endParaRPr lang="en-US" altLang="x-none" sz="2800" dirty="0">
              <a:solidFill>
                <a:srgbClr val="00B050"/>
              </a:solidFill>
              <a:latin typeface="Consolas" charset="0"/>
            </a:endParaRPr>
          </a:p>
          <a:p>
            <a:pPr>
              <a:lnSpc>
                <a:spcPct val="80000"/>
              </a:lnSpc>
              <a:buFontTx/>
              <a:buNone/>
            </a:pPr>
            <a:r>
              <a:rPr lang="en-US" altLang="x-none" sz="2800" dirty="0">
                <a:latin typeface="Consolas" charset="0"/>
              </a:rPr>
              <a:t>}</a:t>
            </a:r>
          </a:p>
          <a:p>
            <a:pPr>
              <a:lnSpc>
                <a:spcPct val="80000"/>
              </a:lnSpc>
              <a:buFontTx/>
              <a:buNone/>
            </a:pPr>
            <a:endParaRPr lang="en-US" altLang="x-none" sz="2800" dirty="0" smtClean="0">
              <a:latin typeface="Consolas" charset="0"/>
            </a:endParaRPr>
          </a:p>
        </p:txBody>
      </p:sp>
    </p:spTree>
    <p:extLst>
      <p:ext uri="{BB962C8B-B14F-4D97-AF65-F5344CB8AC3E}">
        <p14:creationId xmlns:p14="http://schemas.microsoft.com/office/powerpoint/2010/main" val="777934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97967" y="-228600"/>
            <a:ext cx="9989855" cy="7391400"/>
          </a:xfrm>
          <a:prstGeom prst="rect">
            <a:avLst/>
          </a:prstGeom>
        </p:spPr>
      </p:pic>
      <p:sp>
        <p:nvSpPr>
          <p:cNvPr id="16" name="TextBox 15"/>
          <p:cNvSpPr txBox="1"/>
          <p:nvPr/>
        </p:nvSpPr>
        <p:spPr>
          <a:xfrm>
            <a:off x="142689" y="5134467"/>
            <a:ext cx="1544544" cy="830997"/>
          </a:xfrm>
          <a:prstGeom prst="rect">
            <a:avLst/>
          </a:prstGeom>
          <a:noFill/>
        </p:spPr>
        <p:txBody>
          <a:bodyPr wrap="square" rtlCol="0">
            <a:spAutoFit/>
          </a:bodyPr>
          <a:lstStyle/>
          <a:p>
            <a:r>
              <a:rPr lang="en-US" sz="2400" dirty="0" smtClean="0">
                <a:latin typeface="Chalkboard"/>
                <a:cs typeface="Chalkboard"/>
              </a:rPr>
              <a:t>Graphics</a:t>
            </a:r>
          </a:p>
          <a:p>
            <a:r>
              <a:rPr lang="en-US" dirty="0" smtClean="0">
                <a:latin typeface="Chalkboard"/>
                <a:cs typeface="Chalkboard"/>
              </a:rPr>
              <a:t>Programs</a:t>
            </a:r>
            <a:endParaRPr lang="en-US" sz="2400" dirty="0">
              <a:latin typeface="Chalkboard"/>
              <a:cs typeface="Chalkboard"/>
            </a:endParaRPr>
          </a:p>
        </p:txBody>
      </p:sp>
      <p:sp>
        <p:nvSpPr>
          <p:cNvPr id="17" name="TextBox 16"/>
          <p:cNvSpPr txBox="1"/>
          <p:nvPr/>
        </p:nvSpPr>
        <p:spPr>
          <a:xfrm>
            <a:off x="2311034" y="4793926"/>
            <a:ext cx="1529586" cy="461665"/>
          </a:xfrm>
          <a:prstGeom prst="rect">
            <a:avLst/>
          </a:prstGeom>
          <a:noFill/>
        </p:spPr>
        <p:txBody>
          <a:bodyPr wrap="none" rtlCol="0">
            <a:spAutoFit/>
          </a:bodyPr>
          <a:lstStyle/>
          <a:p>
            <a:r>
              <a:rPr lang="en-US" sz="2400" dirty="0" smtClean="0">
                <a:latin typeface="Chalkboard"/>
                <a:cs typeface="Chalkboard"/>
              </a:rPr>
              <a:t>Animation</a:t>
            </a:r>
            <a:endParaRPr lang="en-US" sz="2400" dirty="0">
              <a:latin typeface="Chalkboard"/>
              <a:cs typeface="Chalkboard"/>
            </a:endParaRPr>
          </a:p>
        </p:txBody>
      </p:sp>
      <p:sp>
        <p:nvSpPr>
          <p:cNvPr id="18" name="TextBox 17"/>
          <p:cNvSpPr txBox="1"/>
          <p:nvPr/>
        </p:nvSpPr>
        <p:spPr>
          <a:xfrm rot="21275596">
            <a:off x="4783299" y="4230050"/>
            <a:ext cx="1075167" cy="461665"/>
          </a:xfrm>
          <a:prstGeom prst="rect">
            <a:avLst/>
          </a:prstGeom>
          <a:noFill/>
        </p:spPr>
        <p:txBody>
          <a:bodyPr wrap="none" rtlCol="0">
            <a:spAutoFit/>
          </a:bodyPr>
          <a:lstStyle/>
          <a:p>
            <a:pPr algn="ctr"/>
            <a:r>
              <a:rPr lang="en-US" sz="2400" dirty="0" smtClean="0">
                <a:latin typeface="Chalkboard"/>
                <a:cs typeface="Chalkboard"/>
              </a:rPr>
              <a:t>Events</a:t>
            </a:r>
            <a:endParaRPr lang="en-US" sz="2400" dirty="0">
              <a:latin typeface="Chalkboard"/>
              <a:cs typeface="Chalkboard"/>
            </a:endParaRPr>
          </a:p>
        </p:txBody>
      </p:sp>
      <p:sp>
        <p:nvSpPr>
          <p:cNvPr id="19" name="TextBox 18"/>
          <p:cNvSpPr txBox="1"/>
          <p:nvPr/>
        </p:nvSpPr>
        <p:spPr>
          <a:xfrm rot="186046">
            <a:off x="5607034" y="3166095"/>
            <a:ext cx="1435960" cy="461665"/>
          </a:xfrm>
          <a:prstGeom prst="rect">
            <a:avLst/>
          </a:prstGeom>
          <a:noFill/>
        </p:spPr>
        <p:txBody>
          <a:bodyPr wrap="square" rtlCol="0">
            <a:spAutoFit/>
          </a:bodyPr>
          <a:lstStyle/>
          <a:p>
            <a:pPr algn="ctr"/>
            <a:r>
              <a:rPr lang="en-US" sz="2400" smtClean="0">
                <a:latin typeface="Chalkboard"/>
                <a:cs typeface="Chalkboard"/>
              </a:rPr>
              <a:t>Memory</a:t>
            </a:r>
            <a:endParaRPr lang="en-US" sz="2400" dirty="0">
              <a:latin typeface="Chalkboard"/>
              <a:cs typeface="Chalkboard"/>
            </a:endParaRPr>
          </a:p>
        </p:txBody>
      </p:sp>
      <p:sp>
        <p:nvSpPr>
          <p:cNvPr id="20" name="TextBox 19"/>
          <p:cNvSpPr txBox="1"/>
          <p:nvPr/>
        </p:nvSpPr>
        <p:spPr>
          <a:xfrm>
            <a:off x="7039190" y="775547"/>
            <a:ext cx="1429216" cy="830997"/>
          </a:xfrm>
          <a:prstGeom prst="rect">
            <a:avLst/>
          </a:prstGeom>
          <a:noFill/>
        </p:spPr>
        <p:txBody>
          <a:bodyPr wrap="square" rtlCol="0">
            <a:spAutoFit/>
          </a:bodyPr>
          <a:lstStyle/>
          <a:p>
            <a:pPr algn="ctr"/>
            <a:r>
              <a:rPr lang="en-US" sz="2400" smtClean="0">
                <a:latin typeface="Chalkboard"/>
                <a:cs typeface="Chalkboard"/>
              </a:rPr>
              <a:t>HW4:</a:t>
            </a:r>
          </a:p>
          <a:p>
            <a:pPr algn="ctr"/>
            <a:r>
              <a:rPr lang="en-US" sz="2400" dirty="0" smtClean="0">
                <a:latin typeface="Chalkboard"/>
                <a:cs typeface="Chalkboard"/>
              </a:rPr>
              <a:t>Breakout</a:t>
            </a:r>
            <a:endParaRPr lang="en-US" sz="2400" dirty="0">
              <a:latin typeface="Chalkboard"/>
              <a:cs typeface="Chalkboard"/>
            </a:endParaRPr>
          </a:p>
        </p:txBody>
      </p:sp>
      <p:sp>
        <p:nvSpPr>
          <p:cNvPr id="21" name="TextBox 20"/>
          <p:cNvSpPr txBox="1"/>
          <p:nvPr/>
        </p:nvSpPr>
        <p:spPr>
          <a:xfrm rot="20058668">
            <a:off x="2281753" y="3277593"/>
            <a:ext cx="4402554" cy="461665"/>
          </a:xfrm>
          <a:prstGeom prst="rect">
            <a:avLst/>
          </a:prstGeom>
          <a:noFill/>
        </p:spPr>
        <p:txBody>
          <a:bodyPr wrap="square" rtlCol="0">
            <a:spAutoFit/>
          </a:bodyPr>
          <a:lstStyle/>
          <a:p>
            <a:pPr algn="ctr"/>
            <a:r>
              <a:rPr lang="en-US" sz="2400" dirty="0" smtClean="0">
                <a:latin typeface="Chalkboard"/>
                <a:cs typeface="Chalkboard"/>
              </a:rPr>
              <a:t>The River of Java</a:t>
            </a:r>
            <a:endParaRPr lang="en-US" sz="2400" dirty="0">
              <a:latin typeface="Chalkboard"/>
              <a:cs typeface="Chalkboard"/>
            </a:endParaRPr>
          </a:p>
        </p:txBody>
      </p:sp>
      <p:pic>
        <p:nvPicPr>
          <p:cNvPr id="22" name="Picture 21"/>
          <p:cNvPicPr>
            <a:picLocks noChangeAspect="1"/>
          </p:cNvPicPr>
          <p:nvPr/>
        </p:nvPicPr>
        <p:blipFill>
          <a:blip r:embed="rId4" cstate="print">
            <a:extLst>
              <a:ext uri="{BEBA8EAE-BF5A-486C-A8C5-ECC9F3942E4B}">
                <a14:imgProps xmlns:a14="http://schemas.microsoft.com/office/drawing/2010/main">
                  <a14:imgLayer r:embed="rId5">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413339" y="1477261"/>
            <a:ext cx="1288642" cy="2021297"/>
          </a:xfrm>
          <a:prstGeom prst="rect">
            <a:avLst/>
          </a:prstGeom>
        </p:spPr>
      </p:pic>
      <p:pic>
        <p:nvPicPr>
          <p:cNvPr id="23" name="Picture 22"/>
          <p:cNvPicPr>
            <a:picLocks noChangeAspect="1"/>
          </p:cNvPicPr>
          <p:nvPr/>
        </p:nvPicPr>
        <p:blipFill>
          <a:blip r:embed="rId6" cstate="print">
            <a:extLst>
              <a:ext uri="{BEBA8EAE-BF5A-486C-A8C5-ECC9F3942E4B}">
                <a14:imgProps xmlns:a14="http://schemas.microsoft.com/office/drawing/2010/main">
                  <a14:imgLayer r:embed="rId7">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2093456" y="659505"/>
            <a:ext cx="1288642" cy="2021297"/>
          </a:xfrm>
          <a:prstGeom prst="rect">
            <a:avLst/>
          </a:prstGeom>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8">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3717817" y="1191046"/>
            <a:ext cx="1288642" cy="2021297"/>
          </a:xfrm>
          <a:prstGeom prst="rect">
            <a:avLst/>
          </a:prstGeom>
        </p:spPr>
      </p:pic>
      <p:pic>
        <p:nvPicPr>
          <p:cNvPr id="26" name="Picture 25"/>
          <p:cNvPicPr>
            <a:picLocks noChangeAspect="1"/>
          </p:cNvPicPr>
          <p:nvPr/>
        </p:nvPicPr>
        <p:blipFill>
          <a:blip r:embed="rId9" cstate="print">
            <a:extLst>
              <a:ext uri="{BEBA8EAE-BF5A-486C-A8C5-ECC9F3942E4B}">
                <a14:imgProps xmlns:a14="http://schemas.microsoft.com/office/drawing/2010/main">
                  <a14:imgLayer r:embed="rId10">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892940" y="3467100"/>
            <a:ext cx="726721" cy="868526"/>
          </a:xfrm>
          <a:prstGeom prst="rect">
            <a:avLst/>
          </a:prstGeom>
        </p:spPr>
      </p:pic>
      <p:sp>
        <p:nvSpPr>
          <p:cNvPr id="27" name="TextBox 26"/>
          <p:cNvSpPr txBox="1"/>
          <p:nvPr/>
        </p:nvSpPr>
        <p:spPr>
          <a:xfrm>
            <a:off x="6388006" y="4539538"/>
            <a:ext cx="1752146" cy="461665"/>
          </a:xfrm>
          <a:prstGeom prst="rect">
            <a:avLst/>
          </a:prstGeom>
          <a:noFill/>
        </p:spPr>
        <p:txBody>
          <a:bodyPr wrap="none" rtlCol="0">
            <a:spAutoFit/>
          </a:bodyPr>
          <a:lstStyle/>
          <a:p>
            <a:r>
              <a:rPr lang="en-US" sz="2400" dirty="0" smtClean="0"/>
              <a:t>You are here</a:t>
            </a:r>
            <a:endParaRPr lang="en-US" sz="2400" dirty="0"/>
          </a:p>
        </p:txBody>
      </p:sp>
    </p:spTree>
    <p:extLst>
      <p:ext uri="{BB962C8B-B14F-4D97-AF65-F5344CB8AC3E}">
        <p14:creationId xmlns:p14="http://schemas.microsoft.com/office/powerpoint/2010/main" val="1305554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ClickForDaisy</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200" dirty="0" smtClean="0">
                <a:latin typeface="Consolas" charset="0"/>
              </a:rPr>
              <a:t>import </a:t>
            </a:r>
            <a:r>
              <a:rPr lang="en-US" altLang="x-none" sz="2200" dirty="0" err="1" smtClean="0">
                <a:latin typeface="Consolas" charset="0"/>
              </a:rPr>
              <a:t>acm.program</a:t>
            </a:r>
            <a:r>
              <a:rPr lang="en-US" altLang="x-none" sz="2200" dirty="0" smtClean="0">
                <a:latin typeface="Consolas" charset="0"/>
              </a:rPr>
              <a:t>.*;</a:t>
            </a:r>
          </a:p>
          <a:p>
            <a:pPr>
              <a:lnSpc>
                <a:spcPct val="80000"/>
              </a:lnSpc>
              <a:buFontTx/>
              <a:buNone/>
            </a:pPr>
            <a:r>
              <a:rPr lang="en-US" altLang="x-none" sz="2200" dirty="0" smtClean="0">
                <a:latin typeface="Consolas" charset="0"/>
              </a:rPr>
              <a:t>import </a:t>
            </a:r>
            <a:r>
              <a:rPr lang="en-US" altLang="x-none" sz="2200" dirty="0" err="1" smtClean="0">
                <a:latin typeface="Consolas" charset="0"/>
              </a:rPr>
              <a:t>acm.graphics</a:t>
            </a:r>
            <a:r>
              <a:rPr lang="en-US" altLang="x-none" sz="2200" dirty="0" smtClean="0">
                <a:latin typeface="Consolas" charset="0"/>
              </a:rPr>
              <a:t>.*;</a:t>
            </a:r>
          </a:p>
          <a:p>
            <a:pPr>
              <a:lnSpc>
                <a:spcPct val="80000"/>
              </a:lnSpc>
              <a:buFontTx/>
              <a:buNone/>
            </a:pPr>
            <a:r>
              <a:rPr lang="en-US" altLang="x-none" sz="2200" dirty="0" smtClean="0">
                <a:latin typeface="Consolas" charset="0"/>
              </a:rPr>
              <a:t>import </a:t>
            </a:r>
            <a:r>
              <a:rPr lang="en-US" altLang="x-none" sz="2200" dirty="0" err="1" smtClean="0">
                <a:latin typeface="Consolas" charset="0"/>
              </a:rPr>
              <a:t>java.awt</a:t>
            </a:r>
            <a:r>
              <a:rPr lang="en-US" altLang="x-none" sz="2200" dirty="0" smtClean="0">
                <a:latin typeface="Consolas" charset="0"/>
              </a:rPr>
              <a:t>.*;</a:t>
            </a:r>
          </a:p>
          <a:p>
            <a:pPr>
              <a:lnSpc>
                <a:spcPct val="80000"/>
              </a:lnSpc>
              <a:buFontTx/>
              <a:buNone/>
            </a:pPr>
            <a:r>
              <a:rPr lang="en-US" altLang="x-none" sz="2200" dirty="0" smtClean="0">
                <a:latin typeface="Consolas" charset="0"/>
              </a:rPr>
              <a:t>import </a:t>
            </a:r>
            <a:r>
              <a:rPr lang="en-US" altLang="x-none" sz="2200" dirty="0" err="1" smtClean="0">
                <a:latin typeface="Consolas" charset="0"/>
              </a:rPr>
              <a:t>java.awt.event</a:t>
            </a:r>
            <a:r>
              <a:rPr lang="en-US" altLang="x-none" sz="2200" dirty="0" smtClean="0">
                <a:latin typeface="Consolas" charset="0"/>
              </a:rPr>
              <a:t>.*;	</a:t>
            </a:r>
            <a:r>
              <a:rPr lang="en-US" altLang="x-none" sz="2200" dirty="0" smtClean="0">
                <a:solidFill>
                  <a:srgbClr val="00B050"/>
                </a:solidFill>
                <a:latin typeface="Consolas" charset="0"/>
              </a:rPr>
              <a:t>// NEW</a:t>
            </a:r>
            <a:endParaRPr lang="en-US" altLang="x-none" sz="2200" b="1" dirty="0">
              <a:solidFill>
                <a:srgbClr val="00B050"/>
              </a:solidFill>
              <a:latin typeface="Consolas" charset="0"/>
            </a:endParaRPr>
          </a:p>
          <a:p>
            <a:pPr>
              <a:lnSpc>
                <a:spcPct val="80000"/>
              </a:lnSpc>
              <a:buFontTx/>
              <a:buNone/>
            </a:pPr>
            <a:endParaRPr lang="en-US" altLang="x-none" sz="2200" b="1" dirty="0" smtClean="0">
              <a:solidFill>
                <a:srgbClr val="7030A0"/>
              </a:solidFill>
              <a:latin typeface="Consolas" charset="0"/>
            </a:endParaRPr>
          </a:p>
          <a:p>
            <a:pPr>
              <a:lnSpc>
                <a:spcPct val="80000"/>
              </a:lnSpc>
              <a:buFontTx/>
              <a:buNone/>
            </a:pPr>
            <a:r>
              <a:rPr lang="en-US" altLang="x-none" sz="2200" b="1" dirty="0" smtClean="0">
                <a:solidFill>
                  <a:srgbClr val="7030A0"/>
                </a:solidFill>
                <a:latin typeface="Consolas" charset="0"/>
              </a:rPr>
              <a:t>public</a:t>
            </a:r>
            <a:r>
              <a:rPr lang="en-US" altLang="x-none" sz="2200" dirty="0" smtClean="0">
                <a:solidFill>
                  <a:srgbClr val="7030A0"/>
                </a:solidFill>
                <a:latin typeface="Consolas" charset="0"/>
              </a:rPr>
              <a:t> </a:t>
            </a:r>
            <a:r>
              <a:rPr lang="en-US" altLang="x-none" sz="2200" b="1" dirty="0" smtClean="0">
                <a:solidFill>
                  <a:srgbClr val="7030A0"/>
                </a:solidFill>
                <a:latin typeface="Consolas" charset="0"/>
              </a:rPr>
              <a:t>class</a:t>
            </a:r>
            <a:r>
              <a:rPr lang="en-US" altLang="x-none" sz="2200" dirty="0" smtClean="0">
                <a:solidFill>
                  <a:srgbClr val="7030A0"/>
                </a:solidFill>
                <a:latin typeface="Consolas" charset="0"/>
              </a:rPr>
              <a:t> </a:t>
            </a:r>
            <a:r>
              <a:rPr lang="en-US" altLang="x-none" sz="2200" dirty="0" err="1" smtClean="0">
                <a:latin typeface="Consolas" charset="0"/>
              </a:rPr>
              <a:t>ClickForDaisy</a:t>
            </a:r>
            <a:r>
              <a:rPr lang="en-US" altLang="x-none" sz="2200" dirty="0" smtClean="0">
                <a:latin typeface="Consolas" charset="0"/>
              </a:rPr>
              <a:t> </a:t>
            </a:r>
            <a:r>
              <a:rPr lang="en-US" altLang="x-none" sz="2200" b="1" dirty="0" smtClean="0">
                <a:solidFill>
                  <a:srgbClr val="7030A0"/>
                </a:solidFill>
                <a:latin typeface="Consolas" charset="0"/>
              </a:rPr>
              <a:t>extends</a:t>
            </a:r>
            <a:r>
              <a:rPr lang="en-US" altLang="x-none" sz="2200" dirty="0" smtClean="0">
                <a:solidFill>
                  <a:srgbClr val="7030A0"/>
                </a:solidFill>
                <a:latin typeface="Consolas" charset="0"/>
              </a:rPr>
              <a:t> </a:t>
            </a:r>
            <a:r>
              <a:rPr lang="en-US" altLang="x-none" sz="2200" dirty="0" err="1" smtClean="0">
                <a:latin typeface="Consolas" charset="0"/>
              </a:rPr>
              <a:t>GraphicsProgram</a:t>
            </a:r>
            <a:r>
              <a:rPr lang="en-US" altLang="x-none" sz="2200" dirty="0" smtClean="0">
                <a:latin typeface="Consolas" charset="0"/>
              </a:rPr>
              <a:t> {</a:t>
            </a:r>
            <a:endParaRPr lang="en-US" altLang="x-none" sz="2200" dirty="0" smtClean="0">
              <a:solidFill>
                <a:srgbClr val="00B050"/>
              </a:solidFill>
              <a:latin typeface="Consolas" charset="0"/>
            </a:endParaRPr>
          </a:p>
          <a:p>
            <a:pPr>
              <a:lnSpc>
                <a:spcPct val="80000"/>
              </a:lnSpc>
              <a:buFontTx/>
              <a:buNone/>
            </a:pPr>
            <a:r>
              <a:rPr lang="en-US" altLang="x-none" sz="2200" dirty="0" smtClean="0">
                <a:solidFill>
                  <a:srgbClr val="00B050"/>
                </a:solidFill>
                <a:latin typeface="Consolas" charset="0"/>
              </a:rPr>
              <a:t>    </a:t>
            </a:r>
            <a:br>
              <a:rPr lang="en-US" altLang="x-none" sz="2200" dirty="0" smtClean="0">
                <a:solidFill>
                  <a:srgbClr val="00B050"/>
                </a:solidFill>
                <a:latin typeface="Consolas" charset="0"/>
              </a:rPr>
            </a:br>
            <a:r>
              <a:rPr lang="en-US" altLang="x-none" sz="2200" dirty="0" smtClean="0">
                <a:solidFill>
                  <a:srgbClr val="00B050"/>
                </a:solidFill>
                <a:latin typeface="Consolas" charset="0"/>
              </a:rPr>
              <a:t>   // Add a Daisy image at 50, 50 on mouse click</a:t>
            </a:r>
          </a:p>
          <a:p>
            <a:pPr>
              <a:lnSpc>
                <a:spcPct val="80000"/>
              </a:lnSpc>
              <a:buFontTx/>
              <a:buNone/>
            </a:pPr>
            <a:r>
              <a:rPr lang="en-US" altLang="x-none" sz="2200" b="1" dirty="0" smtClean="0">
                <a:solidFill>
                  <a:srgbClr val="7030A0"/>
                </a:solidFill>
                <a:latin typeface="Consolas" charset="0"/>
              </a:rPr>
              <a:t>    public</a:t>
            </a:r>
            <a:r>
              <a:rPr lang="en-US" altLang="x-none" sz="2200" dirty="0" smtClean="0">
                <a:latin typeface="Consolas" charset="0"/>
              </a:rPr>
              <a:t> </a:t>
            </a:r>
            <a:r>
              <a:rPr lang="en-US" altLang="x-none" sz="2200" b="1" dirty="0" smtClean="0">
                <a:solidFill>
                  <a:srgbClr val="7030A0"/>
                </a:solidFill>
                <a:latin typeface="Consolas" charset="0"/>
              </a:rPr>
              <a:t>void</a:t>
            </a:r>
            <a:r>
              <a:rPr lang="en-US" altLang="x-none" sz="2200" dirty="0" smtClean="0">
                <a:latin typeface="Consolas" charset="0"/>
              </a:rPr>
              <a:t> </a:t>
            </a:r>
            <a:r>
              <a:rPr lang="en-US" altLang="x-none" sz="2200" dirty="0" err="1" smtClean="0">
                <a:latin typeface="Consolas" charset="0"/>
              </a:rPr>
              <a:t>mouseClicked</a:t>
            </a:r>
            <a:r>
              <a:rPr lang="en-US" altLang="x-none" sz="2200" dirty="0" smtClean="0">
                <a:latin typeface="Consolas" charset="0"/>
              </a:rPr>
              <a:t>(</a:t>
            </a:r>
            <a:r>
              <a:rPr lang="en-US" altLang="x-none" sz="2200" dirty="0" err="1" smtClean="0">
                <a:latin typeface="Consolas" charset="0"/>
              </a:rPr>
              <a:t>MouseEvent</a:t>
            </a:r>
            <a:r>
              <a:rPr lang="en-US" altLang="x-none" sz="2200" dirty="0" smtClean="0">
                <a:latin typeface="Consolas" charset="0"/>
              </a:rPr>
              <a:t> event) {</a:t>
            </a:r>
          </a:p>
          <a:p>
            <a:pPr>
              <a:lnSpc>
                <a:spcPct val="80000"/>
              </a:lnSpc>
              <a:buFontTx/>
              <a:buNone/>
            </a:pPr>
            <a:r>
              <a:rPr lang="en-US" altLang="x-none" sz="2200" dirty="0" smtClean="0">
                <a:solidFill>
                  <a:srgbClr val="00B050"/>
                </a:solidFill>
                <a:latin typeface="Consolas" charset="0"/>
              </a:rPr>
              <a:t>       </a:t>
            </a:r>
            <a:r>
              <a:rPr lang="en-US" altLang="x-none" sz="2200" dirty="0" err="1" smtClean="0">
                <a:latin typeface="Consolas" charset="0"/>
              </a:rPr>
              <a:t>GImage</a:t>
            </a:r>
            <a:r>
              <a:rPr lang="en-US" altLang="x-none" sz="2200" dirty="0" smtClean="0">
                <a:latin typeface="Consolas" charset="0"/>
              </a:rPr>
              <a:t> daisy = </a:t>
            </a:r>
            <a:r>
              <a:rPr lang="en-US" altLang="x-none" sz="2200" b="1" dirty="0" smtClean="0">
                <a:solidFill>
                  <a:srgbClr val="7030A0"/>
                </a:solidFill>
                <a:latin typeface="Consolas" charset="0"/>
              </a:rPr>
              <a:t>new</a:t>
            </a:r>
            <a:r>
              <a:rPr lang="en-US" altLang="x-none" sz="2200" dirty="0" smtClean="0">
                <a:latin typeface="Consolas" charset="0"/>
              </a:rPr>
              <a:t> </a:t>
            </a:r>
            <a:r>
              <a:rPr lang="en-US" altLang="x-none" sz="2200" dirty="0" err="1" smtClean="0">
                <a:latin typeface="Consolas" charset="0"/>
              </a:rPr>
              <a:t>GImage</a:t>
            </a:r>
            <a:r>
              <a:rPr lang="en-US" altLang="x-none" sz="2200" dirty="0" smtClean="0">
                <a:latin typeface="Consolas" charset="0"/>
              </a:rPr>
              <a:t>(</a:t>
            </a:r>
            <a:r>
              <a:rPr lang="en-US" altLang="x-none" sz="2200" dirty="0" smtClean="0">
                <a:solidFill>
                  <a:srgbClr val="0070C0"/>
                </a:solidFill>
                <a:latin typeface="Consolas" charset="0"/>
              </a:rPr>
              <a:t>"res/</a:t>
            </a:r>
            <a:r>
              <a:rPr lang="en-US" altLang="x-none" sz="2200" dirty="0" err="1" smtClean="0">
                <a:solidFill>
                  <a:srgbClr val="0070C0"/>
                </a:solidFill>
                <a:latin typeface="Consolas" charset="0"/>
              </a:rPr>
              <a:t>daisy.png</a:t>
            </a:r>
            <a:r>
              <a:rPr lang="en-US" altLang="x-none" sz="2200" dirty="0" smtClean="0">
                <a:solidFill>
                  <a:srgbClr val="0070C0"/>
                </a:solidFill>
                <a:latin typeface="Consolas" charset="0"/>
              </a:rPr>
              <a:t>"</a:t>
            </a:r>
            <a:r>
              <a:rPr lang="en-US" altLang="x-none" sz="2200" dirty="0" smtClean="0">
                <a:latin typeface="Consolas" charset="0"/>
              </a:rPr>
              <a:t>,</a:t>
            </a:r>
            <a:r>
              <a:rPr lang="en-US" altLang="x-none" sz="2200" dirty="0">
                <a:latin typeface="Consolas" charset="0"/>
              </a:rPr>
              <a:t> </a:t>
            </a:r>
            <a:r>
              <a:rPr lang="en-US" altLang="x-none" sz="2200" dirty="0" smtClean="0">
                <a:latin typeface="Consolas" charset="0"/>
              </a:rPr>
              <a:t>50, 50);</a:t>
            </a:r>
          </a:p>
          <a:p>
            <a:pPr>
              <a:lnSpc>
                <a:spcPct val="80000"/>
              </a:lnSpc>
              <a:buFontTx/>
              <a:buNone/>
            </a:pPr>
            <a:r>
              <a:rPr lang="en-US" altLang="x-none" sz="2200" dirty="0">
                <a:solidFill>
                  <a:srgbClr val="00B050"/>
                </a:solidFill>
                <a:latin typeface="Consolas" charset="0"/>
              </a:rPr>
              <a:t> </a:t>
            </a:r>
            <a:r>
              <a:rPr lang="en-US" altLang="x-none" sz="2200" dirty="0" smtClean="0">
                <a:solidFill>
                  <a:srgbClr val="00B050"/>
                </a:solidFill>
                <a:latin typeface="Consolas" charset="0"/>
              </a:rPr>
              <a:t>      </a:t>
            </a:r>
            <a:r>
              <a:rPr lang="en-US" altLang="x-none" sz="2200" dirty="0" smtClean="0">
                <a:latin typeface="Consolas" charset="0"/>
              </a:rPr>
              <a:t>add(daisy);</a:t>
            </a:r>
          </a:p>
          <a:p>
            <a:pPr>
              <a:lnSpc>
                <a:spcPct val="80000"/>
              </a:lnSpc>
              <a:buFontTx/>
              <a:buNone/>
            </a:pPr>
            <a:r>
              <a:rPr lang="en-US" altLang="x-none" sz="2200" dirty="0">
                <a:latin typeface="Consolas" charset="0"/>
              </a:rPr>
              <a:t> </a:t>
            </a:r>
            <a:r>
              <a:rPr lang="en-US" altLang="x-none" sz="2200" dirty="0" smtClean="0">
                <a:latin typeface="Consolas" charset="0"/>
              </a:rPr>
              <a:t>   }</a:t>
            </a:r>
            <a:endParaRPr lang="en-US" altLang="x-none" sz="2200" dirty="0">
              <a:latin typeface="Consolas" charset="0"/>
            </a:endParaRPr>
          </a:p>
          <a:p>
            <a:pPr>
              <a:lnSpc>
                <a:spcPct val="80000"/>
              </a:lnSpc>
              <a:buFontTx/>
              <a:buNone/>
            </a:pPr>
            <a:r>
              <a:rPr lang="en-US" altLang="x-none" sz="2200" dirty="0" smtClean="0">
                <a:latin typeface="Consolas" charset="0"/>
              </a:rPr>
              <a:t>}</a:t>
            </a:r>
          </a:p>
        </p:txBody>
      </p:sp>
    </p:spTree>
    <p:extLst>
      <p:ext uri="{BB962C8B-B14F-4D97-AF65-F5344CB8AC3E}">
        <p14:creationId xmlns:p14="http://schemas.microsoft.com/office/powerpoint/2010/main" val="4484337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en-US" altLang="x-none" dirty="0" err="1" smtClean="0"/>
              <a:t>MouseEvent</a:t>
            </a:r>
            <a:r>
              <a:rPr lang="en-US" altLang="x-none" dirty="0" smtClean="0"/>
              <a:t> </a:t>
            </a:r>
            <a:r>
              <a:rPr lang="en-US" altLang="x-none" dirty="0"/>
              <a:t>O</a:t>
            </a:r>
            <a:r>
              <a:rPr lang="en-US" altLang="x-none" dirty="0" smtClean="0"/>
              <a:t>bjects</a:t>
            </a:r>
            <a:endParaRPr lang="en-US" altLang="x-none" dirty="0"/>
          </a:p>
        </p:txBody>
      </p:sp>
      <p:sp>
        <p:nvSpPr>
          <p:cNvPr id="1232899" name="Rectangle 3"/>
          <p:cNvSpPr>
            <a:spLocks noGrp="1" noChangeArrowheads="1"/>
          </p:cNvSpPr>
          <p:nvPr>
            <p:ph type="body" idx="1"/>
          </p:nvPr>
        </p:nvSpPr>
        <p:spPr/>
        <p:txBody>
          <a:bodyPr/>
          <a:lstStyle/>
          <a:p>
            <a:endParaRPr lang="en-US" altLang="x-none" sz="2800" dirty="0" smtClean="0"/>
          </a:p>
          <a:p>
            <a:r>
              <a:rPr lang="en-US" altLang="x-none" sz="2800" dirty="0" smtClean="0"/>
              <a:t>A </a:t>
            </a:r>
            <a:r>
              <a:rPr lang="en-US" altLang="x-none" sz="2800" dirty="0" err="1" smtClean="0">
                <a:latin typeface="Consolas" charset="0"/>
              </a:rPr>
              <a:t>MouseEvent</a:t>
            </a:r>
            <a:r>
              <a:rPr lang="en-US" altLang="x-none" sz="2800" dirty="0" smtClean="0"/>
              <a:t> contains information </a:t>
            </a:r>
            <a:r>
              <a:rPr lang="en-US" altLang="x-none" sz="2800" dirty="0"/>
              <a:t>about the event that just occurred:</a:t>
            </a:r>
          </a:p>
          <a:p>
            <a:pPr lvl="1">
              <a:buFontTx/>
              <a:buNone/>
            </a:pPr>
            <a:endParaRPr lang="en-US" altLang="x-none" sz="2800" dirty="0"/>
          </a:p>
          <a:p>
            <a:pPr lvl="1">
              <a:buFontTx/>
              <a:buNone/>
            </a:pPr>
            <a:endParaRPr lang="en-US" altLang="x-none" sz="2800" dirty="0"/>
          </a:p>
          <a:p>
            <a:pPr lvl="1">
              <a:buFontTx/>
              <a:buNone/>
            </a:pPr>
            <a:endParaRPr lang="en-US" altLang="x-none" sz="2800" dirty="0"/>
          </a:p>
          <a:p>
            <a:pPr lvl="1">
              <a:buFontTx/>
              <a:buNone/>
            </a:pPr>
            <a:endParaRPr lang="en-US" altLang="x-none" sz="2800" dirty="0"/>
          </a:p>
        </p:txBody>
      </p:sp>
      <p:graphicFrame>
        <p:nvGraphicFramePr>
          <p:cNvPr id="1232929" name="Group 33"/>
          <p:cNvGraphicFramePr>
            <a:graphicFrameLocks noGrp="1"/>
          </p:cNvGraphicFramePr>
          <p:nvPr>
            <p:extLst>
              <p:ext uri="{D42A27DB-BD31-4B8C-83A1-F6EECF244321}">
                <p14:modId xmlns:p14="http://schemas.microsoft.com/office/powerpoint/2010/main" val="2122735671"/>
              </p:ext>
            </p:extLst>
          </p:nvPr>
        </p:nvGraphicFramePr>
        <p:xfrm>
          <a:off x="533400" y="3337560"/>
          <a:ext cx="8077200" cy="1097280"/>
        </p:xfrm>
        <a:graphic>
          <a:graphicData uri="http://schemas.openxmlformats.org/drawingml/2006/table">
            <a:tbl>
              <a:tblPr/>
              <a:tblGrid>
                <a:gridCol w="2362200"/>
                <a:gridCol w="5715000"/>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.getX</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the </a:t>
                      </a:r>
                      <a:r>
                        <a:rPr kumimoji="0" lang="en-US" altLang="x-none" sz="2000" b="0" i="1" u="none" strike="noStrike" cap="none" normalizeH="0" baseline="0">
                          <a:ln>
                            <a:noFill/>
                          </a:ln>
                          <a:solidFill>
                            <a:schemeClr val="tx1"/>
                          </a:solidFill>
                          <a:effectLst/>
                          <a:latin typeface="Calibri" charset="0"/>
                        </a:rPr>
                        <a:t>x</a:t>
                      </a:r>
                      <a:r>
                        <a:rPr kumimoji="0" lang="en-US" altLang="x-none" sz="2000" b="0" i="0" u="none" strike="noStrike" cap="none" normalizeH="0" baseline="0">
                          <a:ln>
                            <a:noFill/>
                          </a:ln>
                          <a:solidFill>
                            <a:schemeClr val="tx1"/>
                          </a:solidFill>
                          <a:effectLst/>
                          <a:latin typeface="Calibri" charset="0"/>
                        </a:rPr>
                        <a:t>-coordinate of mouse cursor in the window</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.getY</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the </a:t>
                      </a:r>
                      <a:r>
                        <a:rPr kumimoji="0" lang="en-US" altLang="x-none" sz="2000" b="0" i="1" u="none" strike="noStrike" cap="none" normalizeH="0" baseline="0" dirty="0">
                          <a:ln>
                            <a:noFill/>
                          </a:ln>
                          <a:solidFill>
                            <a:schemeClr val="tx1"/>
                          </a:solidFill>
                          <a:effectLst/>
                          <a:latin typeface="Calibri" charset="0"/>
                        </a:rPr>
                        <a:t>y</a:t>
                      </a:r>
                      <a:r>
                        <a:rPr kumimoji="0" lang="en-US" altLang="x-none" sz="2000" b="0" i="0" u="none" strike="noStrike" cap="none" normalizeH="0" baseline="0" dirty="0">
                          <a:ln>
                            <a:noFill/>
                          </a:ln>
                          <a:solidFill>
                            <a:schemeClr val="tx1"/>
                          </a:solidFill>
                          <a:effectLst/>
                          <a:latin typeface="Calibri" charset="0"/>
                        </a:rPr>
                        <a:t>-coordinate of mouse cursor in the window</a:t>
                      </a: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923759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ClickForDaisies</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1655717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smtClean="0">
                <a:solidFill>
                  <a:srgbClr val="7030A0"/>
                </a:solidFill>
                <a:latin typeface="Consolas" charset="0"/>
              </a:rPr>
              <a:t>public</a:t>
            </a:r>
            <a:r>
              <a:rPr lang="en-US" altLang="x-none" sz="2000" dirty="0" smtClean="0">
                <a:solidFill>
                  <a:srgbClr val="7030A0"/>
                </a:solidFill>
                <a:latin typeface="Consolas" charset="0"/>
              </a:rPr>
              <a:t> </a:t>
            </a:r>
            <a:r>
              <a:rPr lang="en-US" altLang="x-none" sz="2000" b="1" dirty="0" smtClean="0">
                <a:solidFill>
                  <a:srgbClr val="7030A0"/>
                </a:solidFill>
                <a:latin typeface="Consolas" charset="0"/>
              </a:rPr>
              <a:t>class</a:t>
            </a:r>
            <a:r>
              <a:rPr lang="en-US" altLang="x-none" sz="2000" dirty="0" smtClean="0">
                <a:solidFill>
                  <a:srgbClr val="7030A0"/>
                </a:solidFill>
                <a:latin typeface="Consolas" charset="0"/>
              </a:rPr>
              <a:t> </a:t>
            </a:r>
            <a:r>
              <a:rPr lang="en-US" altLang="x-none" sz="2000" dirty="0" err="1" smtClean="0">
                <a:latin typeface="Consolas" charset="0"/>
              </a:rPr>
              <a:t>ClickForDaisies</a:t>
            </a:r>
            <a:r>
              <a:rPr lang="en-US" altLang="x-none" sz="2000" dirty="0" smtClean="0">
                <a:latin typeface="Consolas" charset="0"/>
              </a:rPr>
              <a:t> </a:t>
            </a:r>
            <a:r>
              <a:rPr lang="en-US" altLang="x-none" sz="2000" b="1" dirty="0" smtClean="0">
                <a:solidFill>
                  <a:srgbClr val="7030A0"/>
                </a:solidFill>
                <a:latin typeface="Consolas" charset="0"/>
              </a:rPr>
              <a:t>extends</a:t>
            </a:r>
            <a:r>
              <a:rPr lang="en-US" altLang="x-none" sz="2000" dirty="0" smtClean="0">
                <a:solidFill>
                  <a:srgbClr val="7030A0"/>
                </a:solidFill>
                <a:latin typeface="Consolas" charset="0"/>
              </a:rPr>
              <a:t> </a:t>
            </a:r>
            <a:r>
              <a:rPr lang="en-US" altLang="x-none" sz="2000" dirty="0" err="1" smtClean="0">
                <a:latin typeface="Consolas" charset="0"/>
              </a:rPr>
              <a:t>GraphicsProgram</a:t>
            </a:r>
            <a:r>
              <a:rPr lang="en-US" altLang="x-none" sz="2000" dirty="0" smtClean="0">
                <a:latin typeface="Consolas" charset="0"/>
              </a:rPr>
              <a:t> {</a:t>
            </a:r>
            <a:endParaRPr lang="en-US" altLang="x-none" sz="2000" dirty="0" smtClean="0">
              <a:solidFill>
                <a:srgbClr val="00B050"/>
              </a:solidFill>
              <a:latin typeface="Consolas" charset="0"/>
            </a:endParaRPr>
          </a:p>
          <a:p>
            <a:pPr>
              <a:lnSpc>
                <a:spcPct val="80000"/>
              </a:lnSpc>
              <a:buFontTx/>
              <a:buNone/>
            </a:pPr>
            <a:r>
              <a:rPr lang="en-US" altLang="x-none" sz="2000" dirty="0" smtClean="0">
                <a:solidFill>
                  <a:srgbClr val="00B050"/>
                </a:solidFill>
                <a:latin typeface="Consolas" charset="0"/>
              </a:rPr>
              <a:t>    </a:t>
            </a:r>
            <a:br>
              <a:rPr lang="en-US" altLang="x-none" sz="2000" dirty="0" smtClean="0">
                <a:solidFill>
                  <a:srgbClr val="00B050"/>
                </a:solidFill>
                <a:latin typeface="Consolas" charset="0"/>
              </a:rPr>
            </a:br>
            <a:r>
              <a:rPr lang="en-US" altLang="x-none" sz="2000" dirty="0" smtClean="0">
                <a:solidFill>
                  <a:srgbClr val="00B050"/>
                </a:solidFill>
                <a:latin typeface="Consolas" charset="0"/>
              </a:rPr>
              <a:t> // Add a Daisy image where the user clicks</a:t>
            </a:r>
          </a:p>
          <a:p>
            <a:pPr>
              <a:lnSpc>
                <a:spcPct val="80000"/>
              </a:lnSpc>
              <a:buFontTx/>
              <a:buNone/>
            </a:pPr>
            <a:r>
              <a:rPr lang="en-US" altLang="x-none" sz="2000" b="1" dirty="0" smtClean="0">
                <a:solidFill>
                  <a:srgbClr val="7030A0"/>
                </a:solidFill>
                <a:latin typeface="Consolas" charset="0"/>
              </a:rPr>
              <a:t>   public</a:t>
            </a:r>
            <a:r>
              <a:rPr lang="en-US" altLang="x-none" sz="2000" dirty="0" smtClean="0">
                <a:latin typeface="Consolas" charset="0"/>
              </a:rPr>
              <a:t> </a:t>
            </a:r>
            <a:r>
              <a:rPr lang="en-US" altLang="x-none" sz="2000" b="1" dirty="0" smtClean="0">
                <a:solidFill>
                  <a:srgbClr val="7030A0"/>
                </a:solidFill>
                <a:latin typeface="Consolas" charset="0"/>
              </a:rPr>
              <a:t>void</a:t>
            </a:r>
            <a:r>
              <a:rPr lang="en-US" altLang="x-none" sz="2000" dirty="0" smtClean="0">
                <a:latin typeface="Consolas" charset="0"/>
              </a:rPr>
              <a:t> </a:t>
            </a:r>
            <a:r>
              <a:rPr lang="en-US" altLang="x-none" sz="2000" dirty="0" err="1" smtClean="0">
                <a:latin typeface="Consolas" charset="0"/>
              </a:rPr>
              <a:t>mouseClicked</a:t>
            </a:r>
            <a:r>
              <a:rPr lang="en-US" altLang="x-none" sz="2000" dirty="0" smtClean="0">
                <a:latin typeface="Consolas" charset="0"/>
              </a:rPr>
              <a:t>(</a:t>
            </a:r>
            <a:r>
              <a:rPr lang="en-US" altLang="x-none" sz="2000" dirty="0" err="1" smtClean="0">
                <a:latin typeface="Consolas" charset="0"/>
              </a:rPr>
              <a:t>MouseEvent</a:t>
            </a:r>
            <a:r>
              <a:rPr lang="en-US" altLang="x-none" sz="2000" dirty="0" smtClean="0">
                <a:latin typeface="Consolas" charset="0"/>
              </a:rPr>
              <a:t> event) {</a:t>
            </a:r>
          </a:p>
          <a:p>
            <a:pPr>
              <a:lnSpc>
                <a:spcPct val="80000"/>
              </a:lnSpc>
              <a:buFontTx/>
              <a:buNone/>
            </a:pPr>
            <a:r>
              <a:rPr lang="en-US" altLang="x-none" sz="2000" dirty="0">
                <a:solidFill>
                  <a:srgbClr val="00B050"/>
                </a:solidFill>
                <a:latin typeface="Consolas" charset="0"/>
              </a:rPr>
              <a:t> </a:t>
            </a:r>
            <a:r>
              <a:rPr lang="en-US" altLang="x-none" sz="2000" dirty="0" smtClean="0">
                <a:solidFill>
                  <a:srgbClr val="00B050"/>
                </a:solidFill>
                <a:latin typeface="Consolas" charset="0"/>
              </a:rPr>
              <a:t>    // Get information about the event</a:t>
            </a:r>
          </a:p>
          <a:p>
            <a:pPr>
              <a:lnSpc>
                <a:spcPct val="80000"/>
              </a:lnSpc>
              <a:buFontTx/>
              <a:buNone/>
            </a:pPr>
            <a:r>
              <a:rPr lang="en-US" altLang="x-none" sz="2000" dirty="0">
                <a:latin typeface="Consolas" charset="0"/>
              </a:rPr>
              <a:t> </a:t>
            </a:r>
            <a:r>
              <a:rPr lang="en-US" altLang="x-none" sz="2000" dirty="0" smtClean="0">
                <a:latin typeface="Consolas" charset="0"/>
              </a:rPr>
              <a:t>    double </a:t>
            </a:r>
            <a:r>
              <a:rPr lang="en-US" altLang="x-none" sz="2000" dirty="0" err="1" smtClean="0">
                <a:latin typeface="Consolas" charset="0"/>
              </a:rPr>
              <a:t>mouseX</a:t>
            </a:r>
            <a:r>
              <a:rPr lang="en-US" altLang="x-none" sz="2000" dirty="0" smtClean="0">
                <a:latin typeface="Consolas" charset="0"/>
              </a:rPr>
              <a:t> = </a:t>
            </a:r>
            <a:r>
              <a:rPr lang="en-US" altLang="x-none" sz="2000" dirty="0" err="1" smtClean="0">
                <a:latin typeface="Consolas" charset="0"/>
              </a:rPr>
              <a:t>event.getX</a:t>
            </a:r>
            <a:r>
              <a:rPr lang="en-US" altLang="x-none" sz="2000" dirty="0" smtClean="0">
                <a:latin typeface="Consolas" charset="0"/>
              </a:rPr>
              <a:t>();</a:t>
            </a:r>
          </a:p>
          <a:p>
            <a:pPr>
              <a:lnSpc>
                <a:spcPct val="80000"/>
              </a:lnSpc>
              <a:buFontTx/>
              <a:buNone/>
            </a:pPr>
            <a:r>
              <a:rPr lang="en-US" altLang="x-none" sz="2000" dirty="0">
                <a:latin typeface="Consolas" charset="0"/>
              </a:rPr>
              <a:t> </a:t>
            </a:r>
            <a:r>
              <a:rPr lang="en-US" altLang="x-none" sz="2000" dirty="0" smtClean="0">
                <a:latin typeface="Consolas" charset="0"/>
              </a:rPr>
              <a:t>    double </a:t>
            </a:r>
            <a:r>
              <a:rPr lang="en-US" altLang="x-none" sz="2000" dirty="0" err="1" smtClean="0">
                <a:latin typeface="Consolas" charset="0"/>
              </a:rPr>
              <a:t>mouseY</a:t>
            </a:r>
            <a:r>
              <a:rPr lang="en-US" altLang="x-none" sz="2000" dirty="0" smtClean="0">
                <a:latin typeface="Consolas" charset="0"/>
              </a:rPr>
              <a:t> = </a:t>
            </a:r>
            <a:r>
              <a:rPr lang="en-US" altLang="x-none" sz="2000" dirty="0" err="1" smtClean="0">
                <a:latin typeface="Consolas" charset="0"/>
              </a:rPr>
              <a:t>event.getY</a:t>
            </a:r>
            <a:r>
              <a:rPr lang="en-US" altLang="x-none" sz="2000" dirty="0" smtClean="0">
                <a:latin typeface="Consolas" charset="0"/>
              </a:rPr>
              <a:t>();</a:t>
            </a:r>
          </a:p>
          <a:p>
            <a:pPr>
              <a:lnSpc>
                <a:spcPct val="80000"/>
              </a:lnSpc>
              <a:buFontTx/>
              <a:buNone/>
            </a:pPr>
            <a:endParaRPr lang="en-US" altLang="x-none" sz="2000" dirty="0" smtClean="0">
              <a:latin typeface="Consolas" charset="0"/>
            </a:endParaRPr>
          </a:p>
          <a:p>
            <a:pPr>
              <a:lnSpc>
                <a:spcPct val="80000"/>
              </a:lnSpc>
              <a:buFontTx/>
              <a:buNone/>
            </a:pPr>
            <a:r>
              <a:rPr lang="en-US" altLang="x-none" sz="2000" dirty="0">
                <a:solidFill>
                  <a:srgbClr val="00B050"/>
                </a:solidFill>
                <a:latin typeface="Consolas" charset="0"/>
              </a:rPr>
              <a:t> </a:t>
            </a:r>
            <a:r>
              <a:rPr lang="en-US" altLang="x-none" sz="2000" dirty="0" smtClean="0">
                <a:solidFill>
                  <a:srgbClr val="00B050"/>
                </a:solidFill>
                <a:latin typeface="Consolas" charset="0"/>
              </a:rPr>
              <a:t>    // Add Daisy at the mouse location</a:t>
            </a:r>
          </a:p>
          <a:p>
            <a:pPr>
              <a:lnSpc>
                <a:spcPct val="80000"/>
              </a:lnSpc>
              <a:buFontTx/>
              <a:buNone/>
            </a:pPr>
            <a:r>
              <a:rPr lang="en-US" altLang="x-none" sz="2000" dirty="0" smtClean="0">
                <a:latin typeface="Consolas" charset="0"/>
              </a:rPr>
              <a:t>     </a:t>
            </a:r>
            <a:r>
              <a:rPr lang="en-US" altLang="x-none" sz="2000" dirty="0" err="1" smtClean="0">
                <a:latin typeface="Consolas" charset="0"/>
              </a:rPr>
              <a:t>GImage</a:t>
            </a:r>
            <a:r>
              <a:rPr lang="en-US" altLang="x-none" sz="2000" dirty="0" smtClean="0">
                <a:latin typeface="Consolas" charset="0"/>
              </a:rPr>
              <a:t> daisy = </a:t>
            </a:r>
            <a:r>
              <a:rPr lang="en-US" altLang="x-none" sz="2000" b="1" dirty="0" smtClean="0">
                <a:solidFill>
                  <a:srgbClr val="7030A0"/>
                </a:solidFill>
                <a:latin typeface="Consolas" charset="0"/>
              </a:rPr>
              <a:t>new</a:t>
            </a:r>
            <a:r>
              <a:rPr lang="en-US" altLang="x-none" sz="2000" dirty="0" smtClean="0">
                <a:latin typeface="Consolas" charset="0"/>
              </a:rPr>
              <a:t> </a:t>
            </a:r>
            <a:r>
              <a:rPr lang="en-US" altLang="x-none" sz="2000" dirty="0" err="1" smtClean="0">
                <a:latin typeface="Consolas" charset="0"/>
              </a:rPr>
              <a:t>GImage</a:t>
            </a:r>
            <a:r>
              <a:rPr lang="en-US" altLang="x-none" sz="2000" dirty="0" smtClean="0">
                <a:latin typeface="Consolas" charset="0"/>
              </a:rPr>
              <a:t>(</a:t>
            </a:r>
            <a:r>
              <a:rPr lang="en-US" altLang="x-none" sz="2000" dirty="0" smtClean="0">
                <a:solidFill>
                  <a:srgbClr val="0070C0"/>
                </a:solidFill>
                <a:latin typeface="Consolas" charset="0"/>
              </a:rPr>
              <a:t>"res/</a:t>
            </a:r>
            <a:r>
              <a:rPr lang="en-US" altLang="x-none" sz="2000" dirty="0" err="1" smtClean="0">
                <a:solidFill>
                  <a:srgbClr val="0070C0"/>
                </a:solidFill>
                <a:latin typeface="Consolas" charset="0"/>
              </a:rPr>
              <a:t>daisy.png</a:t>
            </a:r>
            <a:r>
              <a:rPr lang="en-US" altLang="x-none" sz="2000" dirty="0" smtClean="0">
                <a:solidFill>
                  <a:srgbClr val="0070C0"/>
                </a:solidFill>
                <a:latin typeface="Consolas" charset="0"/>
              </a:rPr>
              <a:t>"</a:t>
            </a:r>
            <a:r>
              <a:rPr lang="en-US" altLang="x-none" sz="2000" dirty="0" smtClean="0">
                <a:latin typeface="Consolas" charset="0"/>
              </a:rPr>
              <a:t>, </a:t>
            </a:r>
            <a:r>
              <a:rPr lang="en-US" altLang="x-none" sz="2000" dirty="0" err="1" smtClean="0">
                <a:latin typeface="Consolas" charset="0"/>
              </a:rPr>
              <a:t>mouseX</a:t>
            </a:r>
            <a:r>
              <a:rPr lang="en-US" altLang="x-none" sz="2000" dirty="0" smtClean="0">
                <a:latin typeface="Consolas" charset="0"/>
              </a:rPr>
              <a:t>, </a:t>
            </a:r>
            <a:r>
              <a:rPr lang="en-US" altLang="x-none" sz="2000" dirty="0" err="1" smtClean="0">
                <a:latin typeface="Consolas" charset="0"/>
              </a:rPr>
              <a:t>mouseY</a:t>
            </a:r>
            <a:r>
              <a:rPr lang="en-US" altLang="x-none" sz="2000" dirty="0" smtClean="0">
                <a:latin typeface="Consolas" charset="0"/>
              </a:rPr>
              <a:t>);</a:t>
            </a:r>
          </a:p>
          <a:p>
            <a:pPr>
              <a:lnSpc>
                <a:spcPct val="80000"/>
              </a:lnSpc>
              <a:buFontTx/>
              <a:buNone/>
            </a:pPr>
            <a:r>
              <a:rPr lang="en-US" altLang="x-none" sz="2000" dirty="0">
                <a:solidFill>
                  <a:srgbClr val="00B050"/>
                </a:solidFill>
                <a:latin typeface="Consolas" charset="0"/>
              </a:rPr>
              <a:t> </a:t>
            </a:r>
            <a:r>
              <a:rPr lang="en-US" altLang="x-none" sz="2000" dirty="0" smtClean="0">
                <a:solidFill>
                  <a:srgbClr val="00B050"/>
                </a:solidFill>
                <a:latin typeface="Consolas" charset="0"/>
              </a:rPr>
              <a:t>    </a:t>
            </a:r>
            <a:r>
              <a:rPr lang="en-US" altLang="x-none" sz="2000" dirty="0" smtClean="0">
                <a:latin typeface="Consolas" charset="0"/>
              </a:rPr>
              <a:t>add(daisy);</a:t>
            </a:r>
          </a:p>
          <a:p>
            <a:pPr>
              <a:lnSpc>
                <a:spcPct val="80000"/>
              </a:lnSpc>
              <a:buFontTx/>
              <a:buNone/>
            </a:pPr>
            <a:r>
              <a:rPr lang="en-US" altLang="x-none" sz="2000" dirty="0">
                <a:latin typeface="Consolas" charset="0"/>
              </a:rPr>
              <a:t> </a:t>
            </a:r>
            <a:r>
              <a:rPr lang="en-US" altLang="x-none" sz="2000" dirty="0" smtClean="0">
                <a:latin typeface="Consolas" charset="0"/>
              </a:rPr>
              <a:t>  }</a:t>
            </a:r>
            <a:endParaRPr lang="en-US" altLang="x-none" sz="2000" dirty="0">
              <a:latin typeface="Consolas" charset="0"/>
            </a:endParaRPr>
          </a:p>
          <a:p>
            <a:pPr>
              <a:lnSpc>
                <a:spcPct val="80000"/>
              </a:lnSpc>
              <a:buFontTx/>
              <a:buNone/>
            </a:pPr>
            <a:r>
              <a:rPr lang="en-US" altLang="x-none" sz="2000" dirty="0" smtClean="0">
                <a:latin typeface="Consolas" charset="0"/>
              </a:rPr>
              <a:t>}</a:t>
            </a:r>
          </a:p>
        </p:txBody>
      </p:sp>
    </p:spTree>
    <p:extLst>
      <p:ext uri="{BB962C8B-B14F-4D97-AF65-F5344CB8AC3E}">
        <p14:creationId xmlns:p14="http://schemas.microsoft.com/office/powerpoint/2010/main" val="21115151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smtClean="0">
                <a:solidFill>
                  <a:schemeClr val="bg1">
                    <a:lumMod val="75000"/>
                  </a:schemeClr>
                </a:solidFill>
                <a:latin typeface="Consolas" charset="0"/>
              </a:rPr>
              <a:t>public</a:t>
            </a:r>
            <a:r>
              <a:rPr lang="en-US" altLang="x-none" sz="2000" dirty="0" smtClean="0">
                <a:solidFill>
                  <a:schemeClr val="bg1">
                    <a:lumMod val="75000"/>
                  </a:schemeClr>
                </a:solidFill>
                <a:latin typeface="Consolas" charset="0"/>
              </a:rPr>
              <a:t> </a:t>
            </a:r>
            <a:r>
              <a:rPr lang="en-US" altLang="x-none" sz="2000" b="1" dirty="0" smtClean="0">
                <a:solidFill>
                  <a:schemeClr val="bg1">
                    <a:lumMod val="75000"/>
                  </a:schemeClr>
                </a:solidFill>
                <a:latin typeface="Consolas" charset="0"/>
              </a:rPr>
              <a:t>class</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ClickForDaisies</a:t>
            </a:r>
            <a:r>
              <a:rPr lang="en-US" altLang="x-none" sz="2000" dirty="0" smtClean="0">
                <a:solidFill>
                  <a:schemeClr val="bg1">
                    <a:lumMod val="75000"/>
                  </a:schemeClr>
                </a:solidFill>
                <a:latin typeface="Consolas" charset="0"/>
              </a:rPr>
              <a:t> </a:t>
            </a:r>
            <a:r>
              <a:rPr lang="en-US" altLang="x-none" sz="2000" b="1" dirty="0" smtClean="0">
                <a:solidFill>
                  <a:schemeClr val="bg1">
                    <a:lumMod val="75000"/>
                  </a:schemeClr>
                </a:solidFill>
                <a:latin typeface="Consolas" charset="0"/>
              </a:rPr>
              <a:t>extends</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GraphicsProgram</a:t>
            </a:r>
            <a:r>
              <a:rPr lang="en-US" altLang="x-none" sz="2000" dirty="0" smtClean="0">
                <a:solidFill>
                  <a:schemeClr val="bg1">
                    <a:lumMod val="75000"/>
                  </a:schemeClr>
                </a:solidFill>
                <a:latin typeface="Consolas" charset="0"/>
              </a:rPr>
              <a:t> {</a:t>
            </a:r>
          </a:p>
          <a:p>
            <a:pPr>
              <a:lnSpc>
                <a:spcPct val="80000"/>
              </a:lnSpc>
              <a:buFontTx/>
              <a:buNone/>
            </a:pPr>
            <a:r>
              <a:rPr lang="en-US" altLang="x-none" sz="2000" dirty="0" smtClean="0">
                <a:solidFill>
                  <a:schemeClr val="bg1">
                    <a:lumMod val="75000"/>
                  </a:schemeClr>
                </a:solidFill>
                <a:latin typeface="Consolas" charset="0"/>
              </a:rPr>
              <a:t>    </a:t>
            </a:r>
            <a:br>
              <a:rPr lang="en-US" altLang="x-none" sz="2000" dirty="0" smtClean="0">
                <a:solidFill>
                  <a:schemeClr val="bg1">
                    <a:lumMod val="75000"/>
                  </a:schemeClr>
                </a:solidFill>
                <a:latin typeface="Consolas" charset="0"/>
              </a:rPr>
            </a:br>
            <a:r>
              <a:rPr lang="en-US" altLang="x-none" sz="2000" dirty="0" smtClean="0">
                <a:solidFill>
                  <a:schemeClr val="bg1">
                    <a:lumMod val="75000"/>
                  </a:schemeClr>
                </a:solidFill>
                <a:latin typeface="Consolas" charset="0"/>
              </a:rPr>
              <a:t> // Add a Daisy image where the user clicks</a:t>
            </a:r>
          </a:p>
          <a:p>
            <a:pPr>
              <a:lnSpc>
                <a:spcPct val="80000"/>
              </a:lnSpc>
              <a:buFontTx/>
              <a:buNone/>
            </a:pPr>
            <a:r>
              <a:rPr lang="en-US" altLang="x-none" sz="2000" b="1" dirty="0" smtClean="0">
                <a:solidFill>
                  <a:schemeClr val="bg1">
                    <a:lumMod val="75000"/>
                  </a:schemeClr>
                </a:solidFill>
                <a:latin typeface="Consolas" charset="0"/>
              </a:rPr>
              <a:t>   public</a:t>
            </a:r>
            <a:r>
              <a:rPr lang="en-US" altLang="x-none" sz="2000" dirty="0" smtClean="0">
                <a:solidFill>
                  <a:schemeClr val="bg1">
                    <a:lumMod val="75000"/>
                  </a:schemeClr>
                </a:solidFill>
                <a:latin typeface="Consolas" charset="0"/>
              </a:rPr>
              <a:t> </a:t>
            </a:r>
            <a:r>
              <a:rPr lang="en-US" altLang="x-none" sz="2000" b="1" dirty="0" smtClean="0">
                <a:solidFill>
                  <a:schemeClr val="bg1">
                    <a:lumMod val="75000"/>
                  </a:schemeClr>
                </a:solidFill>
                <a:latin typeface="Consolas" charset="0"/>
              </a:rPr>
              <a:t>void</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mouseClicked</a:t>
            </a:r>
            <a:r>
              <a:rPr lang="en-US" altLang="x-none" sz="2000" dirty="0" smtClean="0">
                <a:solidFill>
                  <a:schemeClr val="bg1">
                    <a:lumMod val="75000"/>
                  </a:schemeClr>
                </a:solidFill>
                <a:latin typeface="Consolas" charset="0"/>
              </a:rPr>
              <a:t>(</a:t>
            </a:r>
            <a:r>
              <a:rPr lang="en-US" altLang="x-none" sz="2000" dirty="0" err="1" smtClean="0">
                <a:solidFill>
                  <a:schemeClr val="bg1">
                    <a:lumMod val="75000"/>
                  </a:schemeClr>
                </a:solidFill>
                <a:latin typeface="Consolas" charset="0"/>
              </a:rPr>
              <a:t>MouseEvent</a:t>
            </a:r>
            <a:r>
              <a:rPr lang="en-US" altLang="x-none" sz="2000" dirty="0" smtClean="0">
                <a:solidFill>
                  <a:schemeClr val="bg1">
                    <a:lumMod val="75000"/>
                  </a:schemeClr>
                </a:solidFill>
                <a:latin typeface="Consolas" charset="0"/>
              </a:rPr>
              <a:t> event) {</a:t>
            </a: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 Get information about the event</a:t>
            </a:r>
          </a:p>
          <a:p>
            <a:pPr>
              <a:lnSpc>
                <a:spcPct val="80000"/>
              </a:lnSpc>
              <a:buFontTx/>
              <a:buNone/>
            </a:pPr>
            <a:r>
              <a:rPr lang="en-US" altLang="x-none" sz="2000" dirty="0">
                <a:solidFill>
                  <a:srgbClr val="FF0000"/>
                </a:solidFill>
                <a:latin typeface="Consolas" charset="0"/>
              </a:rPr>
              <a:t> </a:t>
            </a:r>
            <a:r>
              <a:rPr lang="en-US" altLang="x-none" sz="2000" dirty="0" smtClean="0">
                <a:solidFill>
                  <a:srgbClr val="FF0000"/>
                </a:solidFill>
                <a:latin typeface="Consolas" charset="0"/>
              </a:rPr>
              <a:t>    double </a:t>
            </a:r>
            <a:r>
              <a:rPr lang="en-US" altLang="x-none" sz="2000" dirty="0" err="1" smtClean="0">
                <a:solidFill>
                  <a:srgbClr val="FF0000"/>
                </a:solidFill>
                <a:latin typeface="Consolas" charset="0"/>
              </a:rPr>
              <a:t>mouseX</a:t>
            </a:r>
            <a:r>
              <a:rPr lang="en-US" altLang="x-none" sz="2000" dirty="0" smtClean="0">
                <a:solidFill>
                  <a:srgbClr val="FF0000"/>
                </a:solidFill>
                <a:latin typeface="Consolas" charset="0"/>
              </a:rPr>
              <a:t> = </a:t>
            </a:r>
            <a:r>
              <a:rPr lang="en-US" altLang="x-none" sz="2000" dirty="0" err="1" smtClean="0">
                <a:solidFill>
                  <a:srgbClr val="FF0000"/>
                </a:solidFill>
                <a:latin typeface="Consolas" charset="0"/>
              </a:rPr>
              <a:t>event.getX</a:t>
            </a:r>
            <a:r>
              <a:rPr lang="en-US" altLang="x-none" sz="2000" dirty="0" smtClean="0">
                <a:solidFill>
                  <a:srgbClr val="FF0000"/>
                </a:solidFill>
                <a:latin typeface="Consolas" charset="0"/>
              </a:rPr>
              <a:t>();</a:t>
            </a:r>
          </a:p>
          <a:p>
            <a:pPr>
              <a:lnSpc>
                <a:spcPct val="80000"/>
              </a:lnSpc>
              <a:buFontTx/>
              <a:buNone/>
            </a:pPr>
            <a:r>
              <a:rPr lang="en-US" altLang="x-none" sz="2000" dirty="0">
                <a:solidFill>
                  <a:srgbClr val="FF0000"/>
                </a:solidFill>
                <a:latin typeface="Consolas" charset="0"/>
              </a:rPr>
              <a:t> </a:t>
            </a:r>
            <a:r>
              <a:rPr lang="en-US" altLang="x-none" sz="2000" dirty="0" smtClean="0">
                <a:solidFill>
                  <a:srgbClr val="FF0000"/>
                </a:solidFill>
                <a:latin typeface="Consolas" charset="0"/>
              </a:rPr>
              <a:t>    double </a:t>
            </a:r>
            <a:r>
              <a:rPr lang="en-US" altLang="x-none" sz="2000" dirty="0" err="1" smtClean="0">
                <a:solidFill>
                  <a:srgbClr val="FF0000"/>
                </a:solidFill>
                <a:latin typeface="Consolas" charset="0"/>
              </a:rPr>
              <a:t>mouseY</a:t>
            </a:r>
            <a:r>
              <a:rPr lang="en-US" altLang="x-none" sz="2000" dirty="0" smtClean="0">
                <a:solidFill>
                  <a:srgbClr val="FF0000"/>
                </a:solidFill>
                <a:latin typeface="Consolas" charset="0"/>
              </a:rPr>
              <a:t> = </a:t>
            </a:r>
            <a:r>
              <a:rPr lang="en-US" altLang="x-none" sz="2000" dirty="0" err="1" smtClean="0">
                <a:solidFill>
                  <a:srgbClr val="FF0000"/>
                </a:solidFill>
                <a:latin typeface="Consolas" charset="0"/>
              </a:rPr>
              <a:t>event.getY</a:t>
            </a:r>
            <a:r>
              <a:rPr lang="en-US" altLang="x-none" sz="2000" dirty="0" smtClean="0">
                <a:solidFill>
                  <a:srgbClr val="FF0000"/>
                </a:solidFill>
                <a:latin typeface="Consolas" charset="0"/>
              </a:rPr>
              <a:t>();</a:t>
            </a:r>
          </a:p>
          <a:p>
            <a:pPr>
              <a:lnSpc>
                <a:spcPct val="80000"/>
              </a:lnSpc>
              <a:buFontTx/>
              <a:buNone/>
            </a:pPr>
            <a:endParaRPr lang="en-US" altLang="x-none" sz="2000" dirty="0" smtClean="0">
              <a:solidFill>
                <a:schemeClr val="bg1">
                  <a:lumMod val="75000"/>
                </a:schemeClr>
              </a:solidFill>
              <a:latin typeface="Consolas" charset="0"/>
            </a:endParaRP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 Add Daisy at the mouse location</a:t>
            </a:r>
          </a:p>
          <a:p>
            <a:pPr>
              <a:lnSpc>
                <a:spcPct val="80000"/>
              </a:lnSpc>
              <a:buFontTx/>
              <a:buNone/>
            </a:pP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GImage</a:t>
            </a:r>
            <a:r>
              <a:rPr lang="en-US" altLang="x-none" sz="2000" dirty="0" smtClean="0">
                <a:solidFill>
                  <a:schemeClr val="bg1">
                    <a:lumMod val="75000"/>
                  </a:schemeClr>
                </a:solidFill>
                <a:latin typeface="Consolas" charset="0"/>
              </a:rPr>
              <a:t> daisy = </a:t>
            </a:r>
            <a:r>
              <a:rPr lang="en-US" altLang="x-none" sz="2000" b="1" dirty="0" smtClean="0">
                <a:solidFill>
                  <a:schemeClr val="bg1">
                    <a:lumMod val="75000"/>
                  </a:schemeClr>
                </a:solidFill>
                <a:latin typeface="Consolas" charset="0"/>
              </a:rPr>
              <a:t>new</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GImage</a:t>
            </a:r>
            <a:r>
              <a:rPr lang="en-US" altLang="x-none" sz="2000" dirty="0" smtClean="0">
                <a:solidFill>
                  <a:schemeClr val="bg1">
                    <a:lumMod val="75000"/>
                  </a:schemeClr>
                </a:solidFill>
                <a:latin typeface="Consolas" charset="0"/>
              </a:rPr>
              <a:t>("res/</a:t>
            </a:r>
            <a:r>
              <a:rPr lang="en-US" altLang="x-none" sz="2000" dirty="0" err="1" smtClean="0">
                <a:solidFill>
                  <a:schemeClr val="bg1">
                    <a:lumMod val="75000"/>
                  </a:schemeClr>
                </a:solidFill>
                <a:latin typeface="Consolas" charset="0"/>
              </a:rPr>
              <a:t>daisy.png</a:t>
            </a:r>
            <a:r>
              <a:rPr lang="en-US" altLang="x-none" sz="2000" dirty="0" smtClean="0">
                <a:solidFill>
                  <a:schemeClr val="bg1">
                    <a:lumMod val="75000"/>
                  </a:schemeClr>
                </a:solidFill>
                <a:latin typeface="Consolas" charset="0"/>
              </a:rPr>
              <a:t>", </a:t>
            </a:r>
            <a:r>
              <a:rPr lang="en-US" altLang="x-none" sz="2000" dirty="0" err="1" smtClean="0">
                <a:solidFill>
                  <a:srgbClr val="FF0000"/>
                </a:solidFill>
                <a:latin typeface="Consolas" charset="0"/>
              </a:rPr>
              <a:t>mouseX</a:t>
            </a:r>
            <a:r>
              <a:rPr lang="en-US" altLang="x-none" sz="2000" dirty="0" smtClean="0">
                <a:solidFill>
                  <a:schemeClr val="bg1">
                    <a:lumMod val="75000"/>
                  </a:schemeClr>
                </a:solidFill>
                <a:latin typeface="Consolas" charset="0"/>
              </a:rPr>
              <a:t>, </a:t>
            </a:r>
            <a:r>
              <a:rPr lang="en-US" altLang="x-none" sz="2000" dirty="0" err="1" smtClean="0">
                <a:solidFill>
                  <a:srgbClr val="FF0000"/>
                </a:solidFill>
                <a:latin typeface="Consolas" charset="0"/>
              </a:rPr>
              <a:t>mouseY</a:t>
            </a:r>
            <a:r>
              <a:rPr lang="en-US" altLang="x-none" sz="2000" dirty="0" smtClean="0">
                <a:solidFill>
                  <a:schemeClr val="bg1">
                    <a:lumMod val="75000"/>
                  </a:schemeClr>
                </a:solidFill>
                <a:latin typeface="Consolas" charset="0"/>
              </a:rPr>
              <a:t>);</a:t>
            </a: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add(daisy);</a:t>
            </a: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a:t>
            </a:r>
            <a:endParaRPr lang="en-US" altLang="x-none" sz="2000" dirty="0">
              <a:solidFill>
                <a:schemeClr val="bg1">
                  <a:lumMod val="75000"/>
                </a:schemeClr>
              </a:solidFill>
              <a:latin typeface="Consolas" charset="0"/>
            </a:endParaRPr>
          </a:p>
          <a:p>
            <a:pPr>
              <a:lnSpc>
                <a:spcPct val="80000"/>
              </a:lnSpc>
              <a:buFontTx/>
              <a:buNone/>
            </a:pPr>
            <a:r>
              <a:rPr lang="en-US" altLang="x-none" sz="2000" dirty="0" smtClean="0">
                <a:solidFill>
                  <a:schemeClr val="bg1">
                    <a:lumMod val="75000"/>
                  </a:schemeClr>
                </a:solidFill>
                <a:latin typeface="Consolas" charset="0"/>
              </a:rPr>
              <a:t>}</a:t>
            </a:r>
          </a:p>
        </p:txBody>
      </p:sp>
    </p:spTree>
    <p:extLst>
      <p:ext uri="{BB962C8B-B14F-4D97-AF65-F5344CB8AC3E}">
        <p14:creationId xmlns:p14="http://schemas.microsoft.com/office/powerpoint/2010/main" val="1857566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ChangeArrowheads="1"/>
          </p:cNvSpPr>
          <p:nvPr>
            <p:ph type="title"/>
          </p:nvPr>
        </p:nvSpPr>
        <p:spPr/>
        <p:txBody>
          <a:bodyPr/>
          <a:lstStyle/>
          <a:p>
            <a:r>
              <a:rPr lang="en-US" altLang="x-none" dirty="0" smtClean="0"/>
              <a:t>Types of Mouse Events</a:t>
            </a:r>
            <a:endParaRPr lang="en-US" altLang="x-none" dirty="0"/>
          </a:p>
        </p:txBody>
      </p:sp>
      <p:sp>
        <p:nvSpPr>
          <p:cNvPr id="1229827" name="Rectangle 3"/>
          <p:cNvSpPr>
            <a:spLocks noGrp="1" noChangeArrowheads="1"/>
          </p:cNvSpPr>
          <p:nvPr>
            <p:ph type="body" idx="1"/>
          </p:nvPr>
        </p:nvSpPr>
        <p:spPr/>
        <p:txBody>
          <a:bodyPr/>
          <a:lstStyle/>
          <a:p>
            <a:r>
              <a:rPr lang="en-US" altLang="x-none" dirty="0" smtClean="0"/>
              <a:t>There are many different types of mouse events.</a:t>
            </a:r>
            <a:endParaRPr lang="en-US" altLang="x-none" dirty="0"/>
          </a:p>
          <a:p>
            <a:pPr lvl="1"/>
            <a:r>
              <a:rPr lang="en-US" altLang="x-none" dirty="0"/>
              <a:t>Each takes the form:</a:t>
            </a:r>
            <a:br>
              <a:rPr lang="en-US" altLang="x-none" dirty="0"/>
            </a:br>
            <a:r>
              <a:rPr lang="en-US" altLang="x-none" sz="2000" dirty="0">
                <a:latin typeface="Consolas" charset="0"/>
              </a:rPr>
              <a:t>public void </a:t>
            </a:r>
            <a:r>
              <a:rPr lang="en-US" altLang="x-none" sz="2000" b="1" i="1" dirty="0" err="1">
                <a:latin typeface="Consolas" charset="0"/>
              </a:rPr>
              <a:t>eventMethodName</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 ...</a:t>
            </a:r>
          </a:p>
        </p:txBody>
      </p:sp>
      <p:graphicFrame>
        <p:nvGraphicFramePr>
          <p:cNvPr id="1229861" name="Group 37"/>
          <p:cNvGraphicFramePr>
            <a:graphicFrameLocks noGrp="1"/>
          </p:cNvGraphicFramePr>
          <p:nvPr/>
        </p:nvGraphicFramePr>
        <p:xfrm>
          <a:off x="533400" y="2641600"/>
          <a:ext cx="8077200" cy="2926080"/>
        </p:xfrm>
        <a:graphic>
          <a:graphicData uri="http://schemas.openxmlformats.org/drawingml/2006/table">
            <a:tbl>
              <a:tblPr/>
              <a:tblGrid>
                <a:gridCol w="2362200"/>
                <a:gridCol w="5715000"/>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mouseMoved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mouseDragged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 while button is held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mousePressed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mouseReleased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lifted up</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mouseClicked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and then released</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7663">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mouseEntered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enters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mouseExited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leaves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526531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Doodler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4397364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4883458"/>
          </a:xfrm>
        </p:spPr>
        <p:txBody>
          <a:bodyPr/>
          <a:lstStyle/>
          <a:p>
            <a:pPr>
              <a:lnSpc>
                <a:spcPct val="80000"/>
              </a:lnSpc>
              <a:buFontTx/>
              <a:buNone/>
            </a:pPr>
            <a:r>
              <a:rPr lang="en-US" altLang="x-none" b="1" dirty="0" smtClean="0">
                <a:solidFill>
                  <a:srgbClr val="7030A0"/>
                </a:solidFill>
                <a:latin typeface="Consolas" charset="0"/>
              </a:rPr>
              <a:t>private static final </a:t>
            </a:r>
            <a:r>
              <a:rPr lang="en-US" altLang="x-none" b="1" dirty="0" err="1" smtClean="0">
                <a:solidFill>
                  <a:srgbClr val="7030A0"/>
                </a:solidFill>
                <a:latin typeface="Consolas" charset="0"/>
              </a:rPr>
              <a:t>int</a:t>
            </a:r>
            <a:r>
              <a:rPr lang="en-US" altLang="x-none" b="1" dirty="0" smtClean="0">
                <a:solidFill>
                  <a:srgbClr val="7030A0"/>
                </a:solidFill>
                <a:latin typeface="Consolas" charset="0"/>
              </a:rPr>
              <a:t> </a:t>
            </a:r>
            <a:r>
              <a:rPr lang="en-US" altLang="x-none" dirty="0" smtClean="0">
                <a:latin typeface="Consolas" charset="0"/>
              </a:rPr>
              <a:t>SIZE = 10;</a:t>
            </a:r>
          </a:p>
          <a:p>
            <a:pPr>
              <a:lnSpc>
                <a:spcPct val="80000"/>
              </a:lnSpc>
              <a:buFontTx/>
              <a:buNone/>
            </a:pPr>
            <a:r>
              <a:rPr lang="en-US" altLang="x-none" b="1" dirty="0" smtClean="0">
                <a:latin typeface="Consolas" charset="0"/>
              </a:rPr>
              <a:t>...</a:t>
            </a:r>
          </a:p>
          <a:p>
            <a:pPr>
              <a:lnSpc>
                <a:spcPct val="80000"/>
              </a:lnSpc>
              <a:buFontTx/>
              <a:buNone/>
            </a:pPr>
            <a:endParaRPr lang="en-US" altLang="x-none" b="1" dirty="0">
              <a:solidFill>
                <a:srgbClr val="7030A0"/>
              </a:solidFill>
              <a:latin typeface="Consolas" charset="0"/>
            </a:endParaRPr>
          </a:p>
          <a:p>
            <a:pPr>
              <a:lnSpc>
                <a:spcPct val="80000"/>
              </a:lnSpc>
              <a:buFontTx/>
              <a:buNone/>
            </a:pPr>
            <a:r>
              <a:rPr lang="en-US" altLang="x-none" b="1" dirty="0" smtClean="0">
                <a:solidFill>
                  <a:srgbClr val="7030A0"/>
                </a:solidFill>
                <a:latin typeface="Consolas" charset="0"/>
              </a:rPr>
              <a:t>public</a:t>
            </a:r>
            <a:r>
              <a:rPr lang="en-US" altLang="x-none" dirty="0" smtClean="0">
                <a:latin typeface="Consolas" charset="0"/>
              </a:rPr>
              <a:t> </a:t>
            </a:r>
            <a:r>
              <a:rPr lang="en-US" altLang="x-none" b="1" dirty="0" smtClean="0">
                <a:solidFill>
                  <a:srgbClr val="7030A0"/>
                </a:solidFill>
                <a:latin typeface="Consolas" charset="0"/>
              </a:rPr>
              <a:t>void</a:t>
            </a:r>
            <a:r>
              <a:rPr lang="en-US" altLang="x-none" dirty="0" smtClean="0">
                <a:latin typeface="Consolas" charset="0"/>
              </a:rPr>
              <a:t> </a:t>
            </a:r>
            <a:r>
              <a:rPr lang="en-US" altLang="x-none" dirty="0" err="1" smtClean="0">
                <a:latin typeface="Consolas" charset="0"/>
              </a:rPr>
              <a:t>mouseDragged</a:t>
            </a:r>
            <a:r>
              <a:rPr lang="en-US" altLang="x-none" dirty="0" smtClean="0">
                <a:latin typeface="Consolas" charset="0"/>
              </a:rPr>
              <a:t>(</a:t>
            </a:r>
            <a:r>
              <a:rPr lang="en-US" altLang="x-none" dirty="0" err="1" smtClean="0">
                <a:latin typeface="Consolas" charset="0"/>
              </a:rPr>
              <a:t>MouseEvent</a:t>
            </a:r>
            <a:r>
              <a:rPr lang="en-US" altLang="x-none" dirty="0" smtClean="0">
                <a:latin typeface="Consolas" charset="0"/>
              </a:rPr>
              <a:t> event) {</a:t>
            </a:r>
          </a:p>
          <a:p>
            <a:pPr>
              <a:lnSpc>
                <a:spcPct val="80000"/>
              </a:lnSpc>
              <a:buFontTx/>
              <a:buNone/>
            </a:pPr>
            <a:r>
              <a:rPr lang="en-US" altLang="x-none" dirty="0" smtClean="0">
                <a:solidFill>
                  <a:srgbClr val="00B050"/>
                </a:solidFill>
                <a:latin typeface="Consolas" charset="0"/>
              </a:rPr>
              <a:t>    </a:t>
            </a:r>
            <a:r>
              <a:rPr lang="en-US" altLang="x-none" b="1" dirty="0" smtClean="0">
                <a:solidFill>
                  <a:srgbClr val="7030A0"/>
                </a:solidFill>
                <a:latin typeface="Consolas" charset="0"/>
              </a:rPr>
              <a:t>double </a:t>
            </a:r>
            <a:r>
              <a:rPr lang="en-US" altLang="x-none" dirty="0" err="1" smtClean="0">
                <a:latin typeface="Consolas" charset="0"/>
              </a:rPr>
              <a:t>mouseX</a:t>
            </a:r>
            <a:r>
              <a:rPr lang="en-US" altLang="x-none" dirty="0" smtClean="0">
                <a:latin typeface="Consolas" charset="0"/>
              </a:rPr>
              <a:t> = </a:t>
            </a:r>
            <a:r>
              <a:rPr lang="en-US" altLang="x-none" dirty="0" err="1" smtClean="0">
                <a:latin typeface="Consolas" charset="0"/>
              </a:rPr>
              <a:t>event.getX</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mouseY</a:t>
            </a:r>
            <a:r>
              <a:rPr lang="en-US" altLang="x-none" dirty="0" smtClean="0">
                <a:latin typeface="Consolas" charset="0"/>
              </a:rPr>
              <a:t> = </a:t>
            </a:r>
            <a:r>
              <a:rPr lang="en-US" altLang="x-none" dirty="0" err="1" smtClean="0">
                <a:latin typeface="Consolas" charset="0"/>
              </a:rPr>
              <a:t>event.getY</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rectX</a:t>
            </a:r>
            <a:r>
              <a:rPr lang="en-US" altLang="x-none" dirty="0" smtClean="0">
                <a:latin typeface="Consolas" charset="0"/>
              </a:rPr>
              <a:t> = </a:t>
            </a:r>
            <a:r>
              <a:rPr lang="en-US" altLang="x-none" dirty="0" err="1" smtClean="0">
                <a:latin typeface="Consolas" charset="0"/>
              </a:rPr>
              <a:t>mouseX</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rectY</a:t>
            </a:r>
            <a:r>
              <a:rPr lang="en-US" altLang="x-none" dirty="0" smtClean="0">
                <a:latin typeface="Consolas" charset="0"/>
              </a:rPr>
              <a:t> = </a:t>
            </a:r>
            <a:r>
              <a:rPr lang="en-US" altLang="x-none" dirty="0" err="1" smtClean="0">
                <a:latin typeface="Consolas" charset="0"/>
              </a:rPr>
              <a:t>mouseY</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GRect</a:t>
            </a:r>
            <a:r>
              <a:rPr lang="en-US" altLang="x-none" dirty="0" smtClean="0">
                <a:latin typeface="Consolas" charset="0"/>
              </a:rPr>
              <a:t> </a:t>
            </a:r>
            <a:r>
              <a:rPr lang="en-US" altLang="x-none" dirty="0" err="1" smtClean="0">
                <a:latin typeface="Consolas" charset="0"/>
              </a:rPr>
              <a:t>rect</a:t>
            </a:r>
            <a:r>
              <a:rPr lang="en-US" altLang="x-none" dirty="0" smtClean="0">
                <a:latin typeface="Consolas" charset="0"/>
              </a:rPr>
              <a:t> = </a:t>
            </a:r>
            <a:r>
              <a:rPr lang="en-US" altLang="x-none" b="1" dirty="0" smtClean="0">
                <a:solidFill>
                  <a:srgbClr val="7030A0"/>
                </a:solidFill>
                <a:latin typeface="Consolas" charset="0"/>
              </a:rPr>
              <a:t>new</a:t>
            </a:r>
            <a:r>
              <a:rPr lang="en-US" altLang="x-none" dirty="0" smtClean="0">
                <a:solidFill>
                  <a:srgbClr val="7030A0"/>
                </a:solidFill>
                <a:latin typeface="Consolas" charset="0"/>
              </a:rPr>
              <a:t> </a:t>
            </a:r>
            <a:r>
              <a:rPr lang="en-US" altLang="x-none" dirty="0" err="1" smtClean="0">
                <a:latin typeface="Consolas" charset="0"/>
              </a:rPr>
              <a:t>GRect</a:t>
            </a:r>
            <a:r>
              <a:rPr lang="en-US" altLang="x-none" dirty="0" smtClean="0">
                <a:latin typeface="Consolas" charset="0"/>
              </a:rPr>
              <a:t>(</a:t>
            </a:r>
            <a:r>
              <a:rPr lang="en-US" altLang="x-none" dirty="0" err="1" smtClean="0">
                <a:latin typeface="Consolas" charset="0"/>
              </a:rPr>
              <a:t>rectX</a:t>
            </a:r>
            <a:r>
              <a:rPr lang="en-US" altLang="x-none" dirty="0" smtClean="0">
                <a:latin typeface="Consolas" charset="0"/>
              </a:rPr>
              <a:t>, </a:t>
            </a:r>
            <a:r>
              <a:rPr lang="en-US" altLang="x-none" dirty="0" err="1" smtClean="0">
                <a:latin typeface="Consolas" charset="0"/>
              </a:rPr>
              <a:t>rectY</a:t>
            </a:r>
            <a:r>
              <a:rPr lang="en-US" altLang="x-none" dirty="0" smtClean="0">
                <a:latin typeface="Consolas" charset="0"/>
              </a:rPr>
              <a:t>, SIZE, SIZE);</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rect.setFilled</a:t>
            </a:r>
            <a:r>
              <a:rPr lang="en-US" altLang="x-none" dirty="0" smtClean="0">
                <a:latin typeface="Consolas" charset="0"/>
              </a:rPr>
              <a:t>(</a:t>
            </a:r>
            <a:r>
              <a:rPr lang="en-US" altLang="x-none" b="1" dirty="0" smtClean="0">
                <a:solidFill>
                  <a:srgbClr val="7030A0"/>
                </a:solidFill>
                <a:latin typeface="Consolas" charset="0"/>
              </a:rPr>
              <a:t>true</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add(</a:t>
            </a:r>
            <a:r>
              <a:rPr lang="en-US" altLang="x-none" dirty="0" err="1" smtClean="0">
                <a:latin typeface="Consolas" charset="0"/>
              </a:rPr>
              <a:t>rect</a:t>
            </a:r>
            <a:r>
              <a:rPr lang="en-US" altLang="x-none" dirty="0" smtClean="0">
                <a:latin typeface="Consolas" charset="0"/>
              </a:rPr>
              <a:t>);</a:t>
            </a:r>
          </a:p>
          <a:p>
            <a:pPr>
              <a:lnSpc>
                <a:spcPct val="80000"/>
              </a:lnSpc>
              <a:buFontTx/>
              <a:buNone/>
            </a:pPr>
            <a:r>
              <a:rPr lang="en-US" altLang="x-none" dirty="0" smtClean="0">
                <a:latin typeface="Consolas" charset="0"/>
              </a:rPr>
              <a:t>}</a:t>
            </a:r>
            <a:endParaRPr lang="en-US" altLang="x-none" dirty="0">
              <a:latin typeface="Consolas" charset="0"/>
            </a:endParaRPr>
          </a:p>
        </p:txBody>
      </p:sp>
    </p:spTree>
    <p:extLst>
      <p:ext uri="{BB962C8B-B14F-4D97-AF65-F5344CB8AC3E}">
        <p14:creationId xmlns:p14="http://schemas.microsoft.com/office/powerpoint/2010/main" val="2492451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rgbClr val="FF0000"/>
                </a:solidFill>
                <a:latin typeface="Consolas" charset="0"/>
              </a:rPr>
              <a:t>public</a:t>
            </a:r>
            <a:r>
              <a:rPr lang="en-US" altLang="x-none" dirty="0" smtClean="0">
                <a:solidFill>
                  <a:srgbClr val="FF0000"/>
                </a:solidFill>
                <a:latin typeface="Consolas" charset="0"/>
              </a:rPr>
              <a:t> </a:t>
            </a:r>
            <a:r>
              <a:rPr lang="en-US" altLang="x-none" b="1" dirty="0" smtClean="0">
                <a:solidFill>
                  <a:srgbClr val="FF0000"/>
                </a:solidFill>
                <a:latin typeface="Consolas" charset="0"/>
              </a:rPr>
              <a:t>void</a:t>
            </a:r>
            <a:r>
              <a:rPr lang="en-US" altLang="x-none" dirty="0" smtClean="0">
                <a:solidFill>
                  <a:srgbClr val="FF0000"/>
                </a:solidFill>
                <a:latin typeface="Consolas" charset="0"/>
              </a:rPr>
              <a:t> </a:t>
            </a:r>
            <a:r>
              <a:rPr lang="en-US" altLang="x-none" dirty="0" err="1" smtClean="0">
                <a:solidFill>
                  <a:srgbClr val="FF0000"/>
                </a:solidFill>
                <a:latin typeface="Consolas" charset="0"/>
              </a:rPr>
              <a:t>mouseDragged</a:t>
            </a:r>
            <a:r>
              <a:rPr lang="en-US" altLang="x-none" dirty="0" smtClean="0">
                <a:solidFill>
                  <a:srgbClr val="FF0000"/>
                </a:solidFill>
                <a:latin typeface="Consolas" charset="0"/>
              </a:rPr>
              <a:t>(</a:t>
            </a:r>
            <a:r>
              <a:rPr lang="en-US" altLang="x-none" dirty="0" err="1" smtClean="0">
                <a:solidFill>
                  <a:srgbClr val="FF0000"/>
                </a:solidFill>
                <a:latin typeface="Consolas" charset="0"/>
              </a:rPr>
              <a:t>MouseEvent</a:t>
            </a:r>
            <a:r>
              <a:rPr lang="en-US" altLang="x-none" dirty="0" smtClean="0">
                <a:solidFill>
                  <a:srgbClr val="FF0000"/>
                </a:solidFill>
                <a:latin typeface="Consolas" charset="0"/>
              </a:rPr>
              <a:t> event) {</a:t>
            </a:r>
          </a:p>
          <a:p>
            <a:pPr>
              <a:lnSpc>
                <a:spcPct val="80000"/>
              </a:lnSpc>
              <a:buFontTx/>
              <a:buNone/>
            </a:pP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event.getX</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event.getY</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 = </a:t>
            </a:r>
            <a:r>
              <a:rPr lang="en-US" altLang="x-none" b="1" dirty="0" smtClean="0">
                <a:solidFill>
                  <a:schemeClr val="bg1">
                    <a:lumMod val="75000"/>
                  </a:schemeClr>
                </a:solidFill>
                <a:latin typeface="Consolas" charset="0"/>
              </a:rPr>
              <a:t>new</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rect.setFilled</a:t>
            </a:r>
            <a:r>
              <a:rPr lang="en-US" altLang="x-none" dirty="0" smtClean="0">
                <a:solidFill>
                  <a:schemeClr val="bg1">
                    <a:lumMod val="75000"/>
                  </a:schemeClr>
                </a:solidFill>
                <a:latin typeface="Consolas" charset="0"/>
              </a:rPr>
              <a:t>(</a:t>
            </a:r>
            <a:r>
              <a:rPr lang="en-US" altLang="x-none" b="1" dirty="0" smtClean="0">
                <a:solidFill>
                  <a:schemeClr val="bg1">
                    <a:lumMod val="75000"/>
                  </a:schemeClr>
                </a:solidFill>
                <a:latin typeface="Consolas" charset="0"/>
              </a:rPr>
              <a:t>true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add(</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a:t>
            </a:r>
          </a:p>
          <a:p>
            <a:pPr>
              <a:lnSpc>
                <a:spcPct val="80000"/>
              </a:lnSpc>
              <a:buFontTx/>
              <a:buNone/>
            </a:pPr>
            <a:r>
              <a:rPr lang="en-US" altLang="x-none" dirty="0" smtClean="0">
                <a:solidFill>
                  <a:srgbClr val="FF0000"/>
                </a:solidFill>
                <a:latin typeface="Consolas" charset="0"/>
              </a:rPr>
              <a:t>}</a:t>
            </a:r>
            <a:endParaRPr lang="en-US" altLang="x-none" dirty="0">
              <a:solidFill>
                <a:srgbClr val="FF0000"/>
              </a:solidFill>
              <a:latin typeface="Consolas" charset="0"/>
            </a:endParaRPr>
          </a:p>
        </p:txBody>
      </p:sp>
    </p:spTree>
    <p:extLst>
      <p:ext uri="{BB962C8B-B14F-4D97-AF65-F5344CB8AC3E}">
        <p14:creationId xmlns:p14="http://schemas.microsoft.com/office/powerpoint/2010/main" val="28981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chemeClr val="bg1">
                    <a:lumMod val="75000"/>
                  </a:schemeClr>
                </a:solidFill>
                <a:latin typeface="Consolas" charset="0"/>
              </a:rPr>
              <a:t>public</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void</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mouseDragged</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MouseEvent</a:t>
            </a:r>
            <a:r>
              <a:rPr lang="en-US" altLang="x-none" dirty="0" smtClean="0">
                <a:solidFill>
                  <a:schemeClr val="bg1">
                    <a:lumMod val="75000"/>
                  </a:schemeClr>
                </a:solidFill>
                <a:latin typeface="Consolas" charset="0"/>
              </a:rPr>
              <a:t> event) {</a:t>
            </a:r>
          </a:p>
          <a:p>
            <a:pPr>
              <a:lnSpc>
                <a:spcPct val="80000"/>
              </a:lnSpc>
              <a:buFontTx/>
              <a:buNone/>
            </a:pPr>
            <a:r>
              <a:rPr lang="en-US" altLang="x-none" dirty="0" smtClean="0">
                <a:solidFill>
                  <a:srgbClr val="FF0000"/>
                </a:solidFill>
                <a:latin typeface="Consolas" charset="0"/>
              </a:rPr>
              <a:t>    </a:t>
            </a:r>
            <a:r>
              <a:rPr lang="en-US" altLang="x-none" b="1" dirty="0" smtClean="0">
                <a:solidFill>
                  <a:srgbClr val="FF0000"/>
                </a:solidFill>
                <a:latin typeface="Consolas" charset="0"/>
              </a:rPr>
              <a:t>double </a:t>
            </a:r>
            <a:r>
              <a:rPr lang="en-US" altLang="x-none" dirty="0" err="1" smtClean="0">
                <a:solidFill>
                  <a:srgbClr val="FF0000"/>
                </a:solidFill>
                <a:latin typeface="Consolas" charset="0"/>
              </a:rPr>
              <a:t>mouseX</a:t>
            </a:r>
            <a:r>
              <a:rPr lang="en-US" altLang="x-none" dirty="0" smtClean="0">
                <a:solidFill>
                  <a:srgbClr val="FF0000"/>
                </a:solidFill>
                <a:latin typeface="Consolas" charset="0"/>
              </a:rPr>
              <a:t> = </a:t>
            </a:r>
            <a:r>
              <a:rPr lang="en-US" altLang="x-none" dirty="0" err="1" smtClean="0">
                <a:solidFill>
                  <a:srgbClr val="FF0000"/>
                </a:solidFill>
                <a:latin typeface="Consolas" charset="0"/>
              </a:rPr>
              <a:t>event.getX</a:t>
            </a:r>
            <a:r>
              <a:rPr lang="en-US" altLang="x-none" dirty="0" smtClean="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b="1" dirty="0" smtClean="0">
                <a:solidFill>
                  <a:srgbClr val="FF0000"/>
                </a:solidFill>
                <a:latin typeface="Consolas" charset="0"/>
              </a:rPr>
              <a:t>double</a:t>
            </a:r>
            <a:r>
              <a:rPr lang="en-US" altLang="x-none" dirty="0" smtClean="0">
                <a:solidFill>
                  <a:srgbClr val="FF0000"/>
                </a:solidFill>
                <a:latin typeface="Consolas" charset="0"/>
              </a:rPr>
              <a:t> </a:t>
            </a:r>
            <a:r>
              <a:rPr lang="en-US" altLang="x-none" dirty="0" err="1" smtClean="0">
                <a:solidFill>
                  <a:srgbClr val="FF0000"/>
                </a:solidFill>
                <a:latin typeface="Consolas" charset="0"/>
              </a:rPr>
              <a:t>mouseY</a:t>
            </a:r>
            <a:r>
              <a:rPr lang="en-US" altLang="x-none" dirty="0" smtClean="0">
                <a:solidFill>
                  <a:srgbClr val="FF0000"/>
                </a:solidFill>
                <a:latin typeface="Consolas" charset="0"/>
              </a:rPr>
              <a:t> = </a:t>
            </a:r>
            <a:r>
              <a:rPr lang="en-US" altLang="x-none" dirty="0" err="1" smtClean="0">
                <a:solidFill>
                  <a:srgbClr val="FF0000"/>
                </a:solidFill>
                <a:latin typeface="Consolas" charset="0"/>
              </a:rPr>
              <a:t>event.getY</a:t>
            </a:r>
            <a:r>
              <a:rPr lang="en-US" altLang="x-none" dirty="0" smtClean="0">
                <a:solidFill>
                  <a:srgbClr val="FF0000"/>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 = </a:t>
            </a:r>
            <a:r>
              <a:rPr lang="en-US" altLang="x-none" b="1" dirty="0" smtClean="0">
                <a:solidFill>
                  <a:schemeClr val="bg1">
                    <a:lumMod val="75000"/>
                  </a:schemeClr>
                </a:solidFill>
                <a:latin typeface="Consolas" charset="0"/>
              </a:rPr>
              <a:t>new</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rect.setFilled</a:t>
            </a:r>
            <a:r>
              <a:rPr lang="en-US" altLang="x-none" dirty="0" smtClean="0">
                <a:solidFill>
                  <a:schemeClr val="bg1">
                    <a:lumMod val="75000"/>
                  </a:schemeClr>
                </a:solidFill>
                <a:latin typeface="Consolas" charset="0"/>
              </a:rPr>
              <a:t>(</a:t>
            </a:r>
            <a:r>
              <a:rPr lang="en-US" altLang="x-none" b="1" dirty="0" smtClean="0">
                <a:solidFill>
                  <a:schemeClr val="bg1">
                    <a:lumMod val="75000"/>
                  </a:schemeClr>
                </a:solidFill>
                <a:latin typeface="Consolas" charset="0"/>
              </a:rPr>
              <a:t>true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add(</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a:t>
            </a:r>
          </a:p>
          <a:p>
            <a:pPr>
              <a:lnSpc>
                <a:spcPct val="80000"/>
              </a:lnSpc>
              <a:buFontTx/>
              <a:buNone/>
            </a:pPr>
            <a:r>
              <a:rPr lang="en-US" altLang="x-none" dirty="0" smtClean="0">
                <a:solidFill>
                  <a:schemeClr val="bg1">
                    <a:lumMod val="75000"/>
                  </a:schemeClr>
                </a:solidFill>
                <a:latin typeface="Consolas" charset="0"/>
              </a:rPr>
              <a:t>}</a:t>
            </a:r>
            <a:endParaRPr lang="en-US" altLang="x-none" dirty="0">
              <a:solidFill>
                <a:schemeClr val="bg1">
                  <a:lumMod val="75000"/>
                </a:schemeClr>
              </a:solidFill>
              <a:latin typeface="Consolas" charset="0"/>
            </a:endParaRPr>
          </a:p>
        </p:txBody>
      </p:sp>
    </p:spTree>
    <p:extLst>
      <p:ext uri="{BB962C8B-B14F-4D97-AF65-F5344CB8AC3E}">
        <p14:creationId xmlns:p14="http://schemas.microsoft.com/office/powerpoint/2010/main" val="1935425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Goals</a:t>
            </a:r>
            <a:endParaRPr lang="en-US" dirty="0"/>
          </a:p>
        </p:txBody>
      </p:sp>
      <p:sp>
        <p:nvSpPr>
          <p:cNvPr id="3" name="Content Placeholder 2"/>
          <p:cNvSpPr>
            <a:spLocks noGrp="1"/>
          </p:cNvSpPr>
          <p:nvPr>
            <p:ph idx="1"/>
          </p:nvPr>
        </p:nvSpPr>
        <p:spPr/>
        <p:txBody>
          <a:bodyPr/>
          <a:lstStyle/>
          <a:p>
            <a:r>
              <a:rPr lang="en-US" sz="2500" dirty="0" smtClean="0"/>
              <a:t>Learn to respond to mouse events in </a:t>
            </a:r>
            <a:r>
              <a:rPr lang="en-US" sz="2500" b="1" dirty="0" err="1" smtClean="0">
                <a:latin typeface="Consolas" charset="0"/>
                <a:ea typeface="Consolas" charset="0"/>
                <a:cs typeface="Consolas" charset="0"/>
              </a:rPr>
              <a:t>GraphicsProgram</a:t>
            </a:r>
            <a:r>
              <a:rPr lang="en-US" sz="2500" dirty="0" err="1" smtClean="0">
                <a:latin typeface="Consolas" charset="0"/>
                <a:ea typeface="Consolas" charset="0"/>
                <a:cs typeface="Consolas" charset="0"/>
              </a:rPr>
              <a:t>s</a:t>
            </a:r>
            <a:endParaRPr lang="en-US" sz="2500" dirty="0" smtClean="0">
              <a:ea typeface="Consolas" charset="0"/>
              <a:cs typeface="Consolas" charset="0"/>
            </a:endParaRPr>
          </a:p>
          <a:p>
            <a:r>
              <a:rPr lang="en-US" sz="2500" dirty="0" smtClean="0"/>
              <a:t>Learn to use </a:t>
            </a:r>
            <a:r>
              <a:rPr lang="en-US" sz="2500" i="1" dirty="0" smtClean="0"/>
              <a:t>instance variables </a:t>
            </a:r>
            <a:r>
              <a:rPr lang="en-US" sz="2500" dirty="0" smtClean="0"/>
              <a:t>to store information outside of methods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404" y="2527326"/>
            <a:ext cx="6427192" cy="4645984"/>
          </a:xfrm>
          <a:prstGeom prst="rect">
            <a:avLst/>
          </a:prstGeom>
        </p:spPr>
      </p:pic>
    </p:spTree>
    <p:extLst>
      <p:ext uri="{BB962C8B-B14F-4D97-AF65-F5344CB8AC3E}">
        <p14:creationId xmlns:p14="http://schemas.microsoft.com/office/powerpoint/2010/main" val="5672846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chemeClr val="bg1">
                    <a:lumMod val="75000"/>
                  </a:schemeClr>
                </a:solidFill>
                <a:latin typeface="Consolas" charset="0"/>
              </a:rPr>
              <a:t>public</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void</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mouseDragged</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MouseEvent</a:t>
            </a:r>
            <a:r>
              <a:rPr lang="en-US" altLang="x-none" dirty="0" smtClean="0">
                <a:solidFill>
                  <a:schemeClr val="bg1">
                    <a:lumMod val="75000"/>
                  </a:schemeClr>
                </a:solidFill>
                <a:latin typeface="Consolas" charset="0"/>
              </a:rPr>
              <a:t> event) {</a:t>
            </a:r>
          </a:p>
          <a:p>
            <a:pPr>
              <a:lnSpc>
                <a:spcPct val="80000"/>
              </a:lnSpc>
              <a:buFontTx/>
              <a:buNone/>
            </a:pP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event.getX</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event.getY</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b="1" dirty="0" smtClean="0">
                <a:solidFill>
                  <a:srgbClr val="FF0000"/>
                </a:solidFill>
                <a:latin typeface="Consolas" charset="0"/>
              </a:rPr>
              <a:t>double</a:t>
            </a:r>
            <a:r>
              <a:rPr lang="en-US" altLang="x-none" dirty="0" smtClean="0">
                <a:solidFill>
                  <a:srgbClr val="FF0000"/>
                </a:solidFill>
                <a:latin typeface="Consolas" charset="0"/>
              </a:rPr>
              <a:t> </a:t>
            </a:r>
            <a:r>
              <a:rPr lang="en-US" altLang="x-none" dirty="0" err="1" smtClean="0">
                <a:solidFill>
                  <a:srgbClr val="FF0000"/>
                </a:solidFill>
                <a:latin typeface="Consolas" charset="0"/>
              </a:rPr>
              <a:t>rectX</a:t>
            </a:r>
            <a:r>
              <a:rPr lang="en-US" altLang="x-none" dirty="0" smtClean="0">
                <a:solidFill>
                  <a:srgbClr val="FF0000"/>
                </a:solidFill>
                <a:latin typeface="Consolas" charset="0"/>
              </a:rPr>
              <a:t> = </a:t>
            </a:r>
            <a:r>
              <a:rPr lang="en-US" altLang="x-none" dirty="0" err="1" smtClean="0">
                <a:solidFill>
                  <a:srgbClr val="FF0000"/>
                </a:solidFill>
                <a:latin typeface="Consolas" charset="0"/>
              </a:rPr>
              <a:t>mouseX</a:t>
            </a:r>
            <a:r>
              <a:rPr lang="en-US" altLang="x-none" dirty="0" smtClean="0">
                <a:solidFill>
                  <a:srgbClr val="FF0000"/>
                </a:solidFill>
                <a:latin typeface="Consolas" charset="0"/>
              </a:rPr>
              <a:t> </a:t>
            </a:r>
            <a:r>
              <a:rPr lang="mr-IN" altLang="x-none" dirty="0" smtClean="0">
                <a:solidFill>
                  <a:srgbClr val="FF0000"/>
                </a:solidFill>
                <a:latin typeface="Consolas" charset="0"/>
              </a:rPr>
              <a:t>–</a:t>
            </a:r>
            <a:r>
              <a:rPr lang="en-US" altLang="x-none" dirty="0" smtClean="0">
                <a:solidFill>
                  <a:srgbClr val="FF0000"/>
                </a:solidFill>
                <a:latin typeface="Consolas" charset="0"/>
              </a:rPr>
              <a:t> </a:t>
            </a:r>
            <a:r>
              <a:rPr lang="en-US" altLang="x-none" i="1" dirty="0" smtClean="0">
                <a:solidFill>
                  <a:srgbClr val="FF0000"/>
                </a:solidFill>
                <a:latin typeface="Consolas" charset="0"/>
              </a:rPr>
              <a:t>SIZE</a:t>
            </a:r>
            <a:r>
              <a:rPr lang="en-US" altLang="x-none" dirty="0" smtClean="0">
                <a:solidFill>
                  <a:srgbClr val="FF0000"/>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b="1" dirty="0" smtClean="0">
                <a:solidFill>
                  <a:srgbClr val="FF0000"/>
                </a:solidFill>
                <a:latin typeface="Consolas" charset="0"/>
              </a:rPr>
              <a:t>double</a:t>
            </a:r>
            <a:r>
              <a:rPr lang="en-US" altLang="x-none" dirty="0" smtClean="0">
                <a:solidFill>
                  <a:srgbClr val="FF0000"/>
                </a:solidFill>
                <a:latin typeface="Consolas" charset="0"/>
              </a:rPr>
              <a:t> </a:t>
            </a:r>
            <a:r>
              <a:rPr lang="en-US" altLang="x-none" dirty="0" err="1" smtClean="0">
                <a:solidFill>
                  <a:srgbClr val="FF0000"/>
                </a:solidFill>
                <a:latin typeface="Consolas" charset="0"/>
              </a:rPr>
              <a:t>rectY</a:t>
            </a:r>
            <a:r>
              <a:rPr lang="en-US" altLang="x-none" dirty="0" smtClean="0">
                <a:solidFill>
                  <a:srgbClr val="FF0000"/>
                </a:solidFill>
                <a:latin typeface="Consolas" charset="0"/>
              </a:rPr>
              <a:t> = </a:t>
            </a:r>
            <a:r>
              <a:rPr lang="en-US" altLang="x-none" dirty="0" err="1" smtClean="0">
                <a:solidFill>
                  <a:srgbClr val="FF0000"/>
                </a:solidFill>
                <a:latin typeface="Consolas" charset="0"/>
              </a:rPr>
              <a:t>mouseY</a:t>
            </a:r>
            <a:r>
              <a:rPr lang="en-US" altLang="x-none" dirty="0" smtClean="0">
                <a:solidFill>
                  <a:srgbClr val="FF0000"/>
                </a:solidFill>
                <a:latin typeface="Consolas" charset="0"/>
              </a:rPr>
              <a:t> </a:t>
            </a:r>
            <a:r>
              <a:rPr lang="mr-IN" altLang="x-none" dirty="0" smtClean="0">
                <a:solidFill>
                  <a:srgbClr val="FF0000"/>
                </a:solidFill>
                <a:latin typeface="Consolas" charset="0"/>
              </a:rPr>
              <a:t>–</a:t>
            </a:r>
            <a:r>
              <a:rPr lang="en-US" altLang="x-none" dirty="0" smtClean="0">
                <a:solidFill>
                  <a:srgbClr val="FF0000"/>
                </a:solidFill>
                <a:latin typeface="Consolas" charset="0"/>
              </a:rPr>
              <a:t> </a:t>
            </a:r>
            <a:r>
              <a:rPr lang="en-US" altLang="x-none" i="1" dirty="0" smtClean="0">
                <a:solidFill>
                  <a:srgbClr val="FF0000"/>
                </a:solidFill>
                <a:latin typeface="Consolas" charset="0"/>
              </a:rPr>
              <a:t>SIZE</a:t>
            </a:r>
            <a:r>
              <a:rPr lang="en-US" altLang="x-none" dirty="0" smtClean="0">
                <a:solidFill>
                  <a:srgbClr val="FF0000"/>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 = </a:t>
            </a:r>
            <a:r>
              <a:rPr lang="en-US" altLang="x-none" b="1" dirty="0" smtClean="0">
                <a:solidFill>
                  <a:schemeClr val="bg1">
                    <a:lumMod val="75000"/>
                  </a:schemeClr>
                </a:solidFill>
                <a:latin typeface="Consolas" charset="0"/>
              </a:rPr>
              <a:t>new</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rect.setFilled</a:t>
            </a:r>
            <a:r>
              <a:rPr lang="en-US" altLang="x-none" dirty="0" smtClean="0">
                <a:solidFill>
                  <a:schemeClr val="bg1">
                    <a:lumMod val="75000"/>
                  </a:schemeClr>
                </a:solidFill>
                <a:latin typeface="Consolas" charset="0"/>
              </a:rPr>
              <a:t>(</a:t>
            </a:r>
            <a:r>
              <a:rPr lang="en-US" altLang="x-none" b="1" dirty="0" smtClean="0">
                <a:solidFill>
                  <a:schemeClr val="bg1">
                    <a:lumMod val="75000"/>
                  </a:schemeClr>
                </a:solidFill>
                <a:latin typeface="Consolas" charset="0"/>
              </a:rPr>
              <a:t>true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add(</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a:t>
            </a:r>
          </a:p>
          <a:p>
            <a:pPr>
              <a:lnSpc>
                <a:spcPct val="80000"/>
              </a:lnSpc>
              <a:buFontTx/>
              <a:buNone/>
            </a:pPr>
            <a:r>
              <a:rPr lang="en-US" altLang="x-none" dirty="0" smtClean="0">
                <a:solidFill>
                  <a:schemeClr val="bg1">
                    <a:lumMod val="75000"/>
                  </a:schemeClr>
                </a:solidFill>
                <a:latin typeface="Consolas" charset="0"/>
              </a:rPr>
              <a:t>}</a:t>
            </a:r>
            <a:endParaRPr lang="en-US" altLang="x-none" dirty="0">
              <a:solidFill>
                <a:schemeClr val="bg1">
                  <a:lumMod val="75000"/>
                </a:schemeClr>
              </a:solidFill>
              <a:latin typeface="Consolas" charset="0"/>
            </a:endParaRPr>
          </a:p>
        </p:txBody>
      </p:sp>
    </p:spTree>
    <p:extLst>
      <p:ext uri="{BB962C8B-B14F-4D97-AF65-F5344CB8AC3E}">
        <p14:creationId xmlns:p14="http://schemas.microsoft.com/office/powerpoint/2010/main" val="1474563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chemeClr val="bg1">
                    <a:lumMod val="75000"/>
                  </a:schemeClr>
                </a:solidFill>
                <a:latin typeface="Consolas" charset="0"/>
              </a:rPr>
              <a:t>public</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void</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mouseDragged</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MouseEvent</a:t>
            </a:r>
            <a:r>
              <a:rPr lang="en-US" altLang="x-none" dirty="0" smtClean="0">
                <a:solidFill>
                  <a:schemeClr val="bg1">
                    <a:lumMod val="75000"/>
                  </a:schemeClr>
                </a:solidFill>
                <a:latin typeface="Consolas" charset="0"/>
              </a:rPr>
              <a:t> event) {</a:t>
            </a:r>
          </a:p>
          <a:p>
            <a:pPr>
              <a:lnSpc>
                <a:spcPct val="80000"/>
              </a:lnSpc>
              <a:buFontTx/>
              <a:buNone/>
            </a:pP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event.getX</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event.getY</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dirty="0" err="1" smtClean="0">
                <a:solidFill>
                  <a:srgbClr val="FF0000"/>
                </a:solidFill>
                <a:latin typeface="Consolas" charset="0"/>
              </a:rPr>
              <a:t>GRect</a:t>
            </a:r>
            <a:r>
              <a:rPr lang="en-US" altLang="x-none" dirty="0" smtClean="0">
                <a:solidFill>
                  <a:srgbClr val="FF0000"/>
                </a:solidFill>
                <a:latin typeface="Consolas" charset="0"/>
              </a:rPr>
              <a:t> </a:t>
            </a:r>
            <a:r>
              <a:rPr lang="en-US" altLang="x-none" dirty="0" err="1" smtClean="0">
                <a:solidFill>
                  <a:srgbClr val="FF0000"/>
                </a:solidFill>
                <a:latin typeface="Consolas" charset="0"/>
              </a:rPr>
              <a:t>rect</a:t>
            </a:r>
            <a:r>
              <a:rPr lang="en-US" altLang="x-none" dirty="0" smtClean="0">
                <a:solidFill>
                  <a:srgbClr val="FF0000"/>
                </a:solidFill>
                <a:latin typeface="Consolas" charset="0"/>
              </a:rPr>
              <a:t> = </a:t>
            </a:r>
            <a:r>
              <a:rPr lang="en-US" altLang="x-none" b="1" dirty="0" smtClean="0">
                <a:solidFill>
                  <a:srgbClr val="FF0000"/>
                </a:solidFill>
                <a:latin typeface="Consolas" charset="0"/>
              </a:rPr>
              <a:t>new</a:t>
            </a:r>
            <a:r>
              <a:rPr lang="en-US" altLang="x-none" dirty="0" smtClean="0">
                <a:solidFill>
                  <a:srgbClr val="FF0000"/>
                </a:solidFill>
                <a:latin typeface="Consolas" charset="0"/>
              </a:rPr>
              <a:t> </a:t>
            </a:r>
            <a:r>
              <a:rPr lang="en-US" altLang="x-none" dirty="0" err="1" smtClean="0">
                <a:solidFill>
                  <a:srgbClr val="FF0000"/>
                </a:solidFill>
                <a:latin typeface="Consolas" charset="0"/>
              </a:rPr>
              <a:t>GRect</a:t>
            </a:r>
            <a:r>
              <a:rPr lang="en-US" altLang="x-none" dirty="0" smtClean="0">
                <a:solidFill>
                  <a:srgbClr val="FF0000"/>
                </a:solidFill>
                <a:latin typeface="Consolas" charset="0"/>
              </a:rPr>
              <a:t>(</a:t>
            </a:r>
            <a:r>
              <a:rPr lang="en-US" altLang="x-none" dirty="0" err="1" smtClean="0">
                <a:solidFill>
                  <a:srgbClr val="FF0000"/>
                </a:solidFill>
                <a:latin typeface="Consolas" charset="0"/>
              </a:rPr>
              <a:t>rectX</a:t>
            </a:r>
            <a:r>
              <a:rPr lang="en-US" altLang="x-none" dirty="0" smtClean="0">
                <a:solidFill>
                  <a:srgbClr val="FF0000"/>
                </a:solidFill>
                <a:latin typeface="Consolas" charset="0"/>
              </a:rPr>
              <a:t>, </a:t>
            </a:r>
            <a:r>
              <a:rPr lang="en-US" altLang="x-none" dirty="0" err="1" smtClean="0">
                <a:solidFill>
                  <a:srgbClr val="FF0000"/>
                </a:solidFill>
                <a:latin typeface="Consolas" charset="0"/>
              </a:rPr>
              <a:t>rectY</a:t>
            </a:r>
            <a:r>
              <a:rPr lang="en-US" altLang="x-none" dirty="0" smtClean="0">
                <a:solidFill>
                  <a:srgbClr val="FF0000"/>
                </a:solidFill>
                <a:latin typeface="Consolas" charset="0"/>
              </a:rPr>
              <a:t>, SIZE, SIZE);</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dirty="0" err="1" smtClean="0">
                <a:solidFill>
                  <a:srgbClr val="FF0000"/>
                </a:solidFill>
                <a:latin typeface="Consolas" charset="0"/>
              </a:rPr>
              <a:t>rect.setFilled</a:t>
            </a:r>
            <a:r>
              <a:rPr lang="en-US" altLang="x-none" dirty="0" smtClean="0">
                <a:solidFill>
                  <a:srgbClr val="FF0000"/>
                </a:solidFill>
                <a:latin typeface="Consolas" charset="0"/>
              </a:rPr>
              <a:t>(</a:t>
            </a:r>
            <a:r>
              <a:rPr lang="en-US" altLang="x-none" b="1" dirty="0" smtClean="0">
                <a:solidFill>
                  <a:srgbClr val="FF0000"/>
                </a:solidFill>
                <a:latin typeface="Consolas" charset="0"/>
              </a:rPr>
              <a:t>true</a:t>
            </a:r>
            <a:r>
              <a:rPr lang="en-US" altLang="x-none" dirty="0" smtClean="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add(</a:t>
            </a:r>
            <a:r>
              <a:rPr lang="en-US" altLang="x-none" dirty="0" err="1" smtClean="0">
                <a:solidFill>
                  <a:srgbClr val="FF0000"/>
                </a:solidFill>
                <a:latin typeface="Consolas" charset="0"/>
              </a:rPr>
              <a:t>rect</a:t>
            </a:r>
            <a:r>
              <a:rPr lang="en-US" altLang="x-none" dirty="0" smtClean="0">
                <a:solidFill>
                  <a:srgbClr val="FF0000"/>
                </a:solidFill>
                <a:latin typeface="Consolas" charset="0"/>
              </a:rPr>
              <a:t>);</a:t>
            </a:r>
          </a:p>
          <a:p>
            <a:pPr>
              <a:lnSpc>
                <a:spcPct val="80000"/>
              </a:lnSpc>
              <a:buFontTx/>
              <a:buNone/>
            </a:pPr>
            <a:r>
              <a:rPr lang="en-US" altLang="x-none" dirty="0" smtClean="0">
                <a:solidFill>
                  <a:schemeClr val="bg1">
                    <a:lumMod val="75000"/>
                  </a:schemeClr>
                </a:solidFill>
                <a:latin typeface="Consolas" charset="0"/>
              </a:rPr>
              <a:t>}</a:t>
            </a:r>
            <a:endParaRPr lang="en-US" altLang="x-none" dirty="0">
              <a:solidFill>
                <a:schemeClr val="bg1">
                  <a:lumMod val="75000"/>
                </a:schemeClr>
              </a:solidFill>
              <a:latin typeface="Consolas" charset="0"/>
            </a:endParaRPr>
          </a:p>
        </p:txBody>
      </p:sp>
    </p:spTree>
    <p:extLst>
      <p:ext uri="{BB962C8B-B14F-4D97-AF65-F5344CB8AC3E}">
        <p14:creationId xmlns:p14="http://schemas.microsoft.com/office/powerpoint/2010/main" val="19708190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p:txBody>
          <a:bodyPr/>
          <a:lstStyle/>
          <a:p>
            <a:r>
              <a:rPr lang="en-US" altLang="x-none" dirty="0" smtClean="0"/>
              <a:t>Recap: Events</a:t>
            </a:r>
            <a:endParaRPr lang="en-US" altLang="x-none" dirty="0"/>
          </a:p>
        </p:txBody>
      </p:sp>
      <p:sp>
        <p:nvSpPr>
          <p:cNvPr id="1226755" name="Rectangle 3"/>
          <p:cNvSpPr>
            <a:spLocks noGrp="1" noChangeArrowheads="1"/>
          </p:cNvSpPr>
          <p:nvPr>
            <p:ph type="body" idx="1"/>
          </p:nvPr>
        </p:nvSpPr>
        <p:spPr/>
        <p:txBody>
          <a:bodyPr/>
          <a:lstStyle/>
          <a:p>
            <a:pPr>
              <a:buFontTx/>
              <a:buNone/>
            </a:pPr>
            <a:r>
              <a:rPr lang="en-US" altLang="x-none"/>
              <a:t>1) User performs some action, like moving / clicking the mouse.</a:t>
            </a:r>
          </a:p>
          <a:p>
            <a:pPr>
              <a:buFontTx/>
              <a:buNone/>
            </a:pPr>
            <a:r>
              <a:rPr lang="en-US" altLang="x-none"/>
              <a:t>2) This causes an event to occur.</a:t>
            </a:r>
          </a:p>
          <a:p>
            <a:pPr>
              <a:buFontTx/>
              <a:buNone/>
            </a:pPr>
            <a:r>
              <a:rPr lang="en-US" altLang="x-none"/>
              <a:t>3) Java executes a particular method to handle that event.</a:t>
            </a:r>
          </a:p>
          <a:p>
            <a:pPr>
              <a:buFontTx/>
              <a:buNone/>
            </a:pPr>
            <a:r>
              <a:rPr lang="en-US" altLang="x-none"/>
              <a:t>4) The method's code updates the screen appearance in some way.</a:t>
            </a:r>
          </a:p>
        </p:txBody>
      </p:sp>
      <p:pic>
        <p:nvPicPr>
          <p:cNvPr id="1226756" name="Picture 4" descr="event-diagram"/>
          <p:cNvPicPr>
            <a:picLocks noChangeAspect="1" noChangeArrowheads="1"/>
          </p:cNvPicPr>
          <p:nvPr/>
        </p:nvPicPr>
        <p:blipFill>
          <a:blip r:embed="rId3">
            <a:extLst>
              <a:ext uri="{28A0092B-C50C-407E-A947-70E740481C1C}">
                <a14:useLocalDpi xmlns:a14="http://schemas.microsoft.com/office/drawing/2010/main" val="0"/>
              </a:ext>
            </a:extLst>
          </a:blip>
          <a:srcRect r="6631"/>
          <a:stretch>
            <a:fillRect/>
          </a:stretch>
        </p:blipFill>
        <p:spPr bwMode="auto">
          <a:xfrm>
            <a:off x="1295400" y="3124200"/>
            <a:ext cx="6553200" cy="346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898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Revisiting 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rgbClr val="7030A0"/>
                </a:solidFill>
                <a:latin typeface="Consolas" charset="0"/>
              </a:rPr>
              <a:t>public</a:t>
            </a:r>
            <a:r>
              <a:rPr lang="en-US" altLang="x-none" dirty="0" smtClean="0">
                <a:latin typeface="Consolas" charset="0"/>
              </a:rPr>
              <a:t> </a:t>
            </a:r>
            <a:r>
              <a:rPr lang="en-US" altLang="x-none" b="1" dirty="0" smtClean="0">
                <a:solidFill>
                  <a:srgbClr val="7030A0"/>
                </a:solidFill>
                <a:latin typeface="Consolas" charset="0"/>
              </a:rPr>
              <a:t>void</a:t>
            </a:r>
            <a:r>
              <a:rPr lang="en-US" altLang="x-none" dirty="0" smtClean="0">
                <a:latin typeface="Consolas" charset="0"/>
              </a:rPr>
              <a:t> </a:t>
            </a:r>
            <a:r>
              <a:rPr lang="en-US" altLang="x-none" dirty="0" err="1" smtClean="0">
                <a:latin typeface="Consolas" charset="0"/>
              </a:rPr>
              <a:t>mouseDragged</a:t>
            </a:r>
            <a:r>
              <a:rPr lang="en-US" altLang="x-none" dirty="0" smtClean="0">
                <a:latin typeface="Consolas" charset="0"/>
              </a:rPr>
              <a:t>(</a:t>
            </a:r>
            <a:r>
              <a:rPr lang="en-US" altLang="x-none" dirty="0" err="1" smtClean="0">
                <a:latin typeface="Consolas" charset="0"/>
              </a:rPr>
              <a:t>MouseEvent</a:t>
            </a:r>
            <a:r>
              <a:rPr lang="en-US" altLang="x-none" dirty="0" smtClean="0">
                <a:latin typeface="Consolas" charset="0"/>
              </a:rPr>
              <a:t> event) {</a:t>
            </a:r>
          </a:p>
          <a:p>
            <a:pPr>
              <a:lnSpc>
                <a:spcPct val="80000"/>
              </a:lnSpc>
              <a:buFontTx/>
              <a:buNone/>
            </a:pPr>
            <a:r>
              <a:rPr lang="en-US" altLang="x-none" dirty="0" smtClean="0">
                <a:solidFill>
                  <a:srgbClr val="00B050"/>
                </a:solidFill>
                <a:latin typeface="Consolas" charset="0"/>
              </a:rPr>
              <a:t>    </a:t>
            </a:r>
            <a:r>
              <a:rPr lang="en-US" altLang="x-none" b="1" dirty="0" smtClean="0">
                <a:solidFill>
                  <a:srgbClr val="7030A0"/>
                </a:solidFill>
                <a:latin typeface="Consolas" charset="0"/>
              </a:rPr>
              <a:t>double </a:t>
            </a:r>
            <a:r>
              <a:rPr lang="en-US" altLang="x-none" dirty="0" err="1" smtClean="0">
                <a:latin typeface="Consolas" charset="0"/>
              </a:rPr>
              <a:t>mouseX</a:t>
            </a:r>
            <a:r>
              <a:rPr lang="en-US" altLang="x-none" dirty="0" smtClean="0">
                <a:latin typeface="Consolas" charset="0"/>
              </a:rPr>
              <a:t> = </a:t>
            </a:r>
            <a:r>
              <a:rPr lang="en-US" altLang="x-none" dirty="0" err="1" smtClean="0">
                <a:latin typeface="Consolas" charset="0"/>
              </a:rPr>
              <a:t>event.getX</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mouseY</a:t>
            </a:r>
            <a:r>
              <a:rPr lang="en-US" altLang="x-none" dirty="0" smtClean="0">
                <a:latin typeface="Consolas" charset="0"/>
              </a:rPr>
              <a:t> = </a:t>
            </a:r>
            <a:r>
              <a:rPr lang="en-US" altLang="x-none" dirty="0" err="1" smtClean="0">
                <a:latin typeface="Consolas" charset="0"/>
              </a:rPr>
              <a:t>event.getY</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rectX</a:t>
            </a:r>
            <a:r>
              <a:rPr lang="en-US" altLang="x-none" dirty="0" smtClean="0">
                <a:latin typeface="Consolas" charset="0"/>
              </a:rPr>
              <a:t> = </a:t>
            </a:r>
            <a:r>
              <a:rPr lang="en-US" altLang="x-none" dirty="0" err="1" smtClean="0">
                <a:latin typeface="Consolas" charset="0"/>
              </a:rPr>
              <a:t>mouseX</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rectY</a:t>
            </a:r>
            <a:r>
              <a:rPr lang="en-US" altLang="x-none" dirty="0" smtClean="0">
                <a:latin typeface="Consolas" charset="0"/>
              </a:rPr>
              <a:t> = </a:t>
            </a:r>
            <a:r>
              <a:rPr lang="en-US" altLang="x-none" dirty="0" err="1" smtClean="0">
                <a:latin typeface="Consolas" charset="0"/>
              </a:rPr>
              <a:t>mouseY</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GRect</a:t>
            </a:r>
            <a:r>
              <a:rPr lang="en-US" altLang="x-none" dirty="0" smtClean="0">
                <a:latin typeface="Consolas" charset="0"/>
              </a:rPr>
              <a:t> </a:t>
            </a:r>
            <a:r>
              <a:rPr lang="en-US" altLang="x-none" dirty="0" err="1" smtClean="0">
                <a:latin typeface="Consolas" charset="0"/>
              </a:rPr>
              <a:t>rect</a:t>
            </a:r>
            <a:r>
              <a:rPr lang="en-US" altLang="x-none" dirty="0" smtClean="0">
                <a:latin typeface="Consolas" charset="0"/>
              </a:rPr>
              <a:t> = </a:t>
            </a:r>
            <a:r>
              <a:rPr lang="en-US" altLang="x-none" b="1" dirty="0" smtClean="0">
                <a:solidFill>
                  <a:srgbClr val="7030A0"/>
                </a:solidFill>
                <a:latin typeface="Consolas" charset="0"/>
              </a:rPr>
              <a:t>new</a:t>
            </a:r>
            <a:r>
              <a:rPr lang="en-US" altLang="x-none" dirty="0" smtClean="0">
                <a:solidFill>
                  <a:srgbClr val="7030A0"/>
                </a:solidFill>
                <a:latin typeface="Consolas" charset="0"/>
              </a:rPr>
              <a:t> </a:t>
            </a:r>
            <a:r>
              <a:rPr lang="en-US" altLang="x-none" dirty="0" err="1" smtClean="0">
                <a:latin typeface="Consolas" charset="0"/>
              </a:rPr>
              <a:t>GRect</a:t>
            </a:r>
            <a:r>
              <a:rPr lang="en-US" altLang="x-none" dirty="0" smtClean="0">
                <a:latin typeface="Consolas" charset="0"/>
              </a:rPr>
              <a:t>(</a:t>
            </a:r>
            <a:r>
              <a:rPr lang="en-US" altLang="x-none" dirty="0" err="1" smtClean="0">
                <a:latin typeface="Consolas" charset="0"/>
              </a:rPr>
              <a:t>rectX</a:t>
            </a:r>
            <a:r>
              <a:rPr lang="en-US" altLang="x-none" dirty="0" smtClean="0">
                <a:latin typeface="Consolas" charset="0"/>
              </a:rPr>
              <a:t>, </a:t>
            </a:r>
            <a:r>
              <a:rPr lang="en-US" altLang="x-none" dirty="0" err="1" smtClean="0">
                <a:latin typeface="Consolas" charset="0"/>
              </a:rPr>
              <a:t>rectY</a:t>
            </a:r>
            <a:r>
              <a:rPr lang="en-US" altLang="x-none" dirty="0" smtClean="0">
                <a:latin typeface="Consolas" charset="0"/>
              </a:rPr>
              <a:t>, SIZE, SIZE);</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rect.setFilled</a:t>
            </a:r>
            <a:r>
              <a:rPr lang="en-US" altLang="x-none" dirty="0" smtClean="0">
                <a:latin typeface="Consolas" charset="0"/>
              </a:rPr>
              <a:t>(</a:t>
            </a:r>
            <a:r>
              <a:rPr lang="en-US" altLang="x-none" b="1" dirty="0" smtClean="0">
                <a:solidFill>
                  <a:srgbClr val="7030A0"/>
                </a:solidFill>
                <a:latin typeface="Consolas" charset="0"/>
              </a:rPr>
              <a:t>true</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add(</a:t>
            </a:r>
            <a:r>
              <a:rPr lang="en-US" altLang="x-none" dirty="0" err="1" smtClean="0">
                <a:latin typeface="Consolas" charset="0"/>
              </a:rPr>
              <a:t>rect</a:t>
            </a:r>
            <a:r>
              <a:rPr lang="en-US" altLang="x-none" dirty="0" smtClean="0">
                <a:latin typeface="Consolas" charset="0"/>
              </a:rPr>
              <a:t>);</a:t>
            </a:r>
          </a:p>
          <a:p>
            <a:pPr>
              <a:lnSpc>
                <a:spcPct val="80000"/>
              </a:lnSpc>
              <a:buFontTx/>
              <a:buNone/>
            </a:pPr>
            <a:r>
              <a:rPr lang="en-US" altLang="x-none" dirty="0" smtClean="0">
                <a:latin typeface="Consolas" charset="0"/>
              </a:rPr>
              <a:t>}</a:t>
            </a:r>
            <a:endParaRPr lang="en-US" altLang="x-none" dirty="0">
              <a:latin typeface="Consolas" charset="0"/>
            </a:endParaRPr>
          </a:p>
        </p:txBody>
      </p:sp>
      <p:sp>
        <p:nvSpPr>
          <p:cNvPr id="2" name="TextBox 1"/>
          <p:cNvSpPr txBox="1"/>
          <p:nvPr/>
        </p:nvSpPr>
        <p:spPr>
          <a:xfrm>
            <a:off x="0" y="5201478"/>
            <a:ext cx="9144000" cy="1077218"/>
          </a:xfrm>
          <a:prstGeom prst="rect">
            <a:avLst/>
          </a:prstGeom>
          <a:noFill/>
        </p:spPr>
        <p:txBody>
          <a:bodyPr wrap="square" rtlCol="0">
            <a:spAutoFit/>
          </a:bodyPr>
          <a:lstStyle/>
          <a:p>
            <a:pPr algn="ctr"/>
            <a:r>
              <a:rPr lang="en-US" sz="3200" dirty="0" smtClean="0">
                <a:solidFill>
                  <a:srgbClr val="0070C0"/>
                </a:solidFill>
              </a:rPr>
              <a:t>What if we wanted the </a:t>
            </a:r>
            <a:r>
              <a:rPr lang="en-US" sz="3200" i="1" dirty="0" smtClean="0">
                <a:solidFill>
                  <a:srgbClr val="0070C0"/>
                </a:solidFill>
              </a:rPr>
              <a:t>same</a:t>
            </a:r>
            <a:r>
              <a:rPr lang="en-US" sz="3200" dirty="0" smtClean="0">
                <a:solidFill>
                  <a:srgbClr val="0070C0"/>
                </a:solidFill>
              </a:rPr>
              <a:t> </a:t>
            </a:r>
            <a:r>
              <a:rPr lang="en-US" sz="3200" dirty="0" err="1" smtClean="0">
                <a:solidFill>
                  <a:srgbClr val="0070C0"/>
                </a:solidFill>
              </a:rPr>
              <a:t>GRect</a:t>
            </a:r>
            <a:r>
              <a:rPr lang="en-US" sz="3200" dirty="0" smtClean="0">
                <a:solidFill>
                  <a:srgbClr val="0070C0"/>
                </a:solidFill>
              </a:rPr>
              <a:t> to track the mouse, instead of making a new one each time?</a:t>
            </a:r>
            <a:endParaRPr lang="en-US" sz="3200" dirty="0">
              <a:solidFill>
                <a:srgbClr val="0070C0"/>
              </a:solidFill>
            </a:endParaRPr>
          </a:p>
        </p:txBody>
      </p:sp>
    </p:spTree>
    <p:extLst>
      <p:ext uri="{BB962C8B-B14F-4D97-AF65-F5344CB8AC3E}">
        <p14:creationId xmlns:p14="http://schemas.microsoft.com/office/powerpoint/2010/main" val="34291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solidFill>
                  <a:schemeClr val="bg1">
                    <a:lumMod val="75000"/>
                  </a:schemeClr>
                </a:solidFill>
              </a:rPr>
              <a:t>Null</a:t>
            </a:r>
          </a:p>
          <a:p>
            <a:r>
              <a:rPr lang="en-US" sz="3600" dirty="0" smtClean="0">
                <a:solidFill>
                  <a:schemeClr val="bg1">
                    <a:lumMod val="75000"/>
                  </a:schemeClr>
                </a:solidFill>
              </a:rPr>
              <a:t>Event-driven programming (with Daisy!)</a:t>
            </a:r>
          </a:p>
          <a:p>
            <a:r>
              <a:rPr lang="en-US" sz="3600" dirty="0" smtClean="0"/>
              <a:t>Instance Variables</a:t>
            </a:r>
          </a:p>
          <a:p>
            <a:r>
              <a:rPr lang="en-US" sz="3600" dirty="0" smtClean="0">
                <a:solidFill>
                  <a:schemeClr val="bg1">
                    <a:lumMod val="75000"/>
                  </a:schemeClr>
                </a:solidFill>
              </a:rPr>
              <a:t>Whack-A-Mole</a:t>
            </a:r>
          </a:p>
        </p:txBody>
      </p:sp>
    </p:spTree>
    <p:extLst>
      <p:ext uri="{BB962C8B-B14F-4D97-AF65-F5344CB8AC3E}">
        <p14:creationId xmlns:p14="http://schemas.microsoft.com/office/powerpoint/2010/main" val="14966951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ChangeArrowheads="1"/>
          </p:cNvSpPr>
          <p:nvPr>
            <p:ph type="title"/>
          </p:nvPr>
        </p:nvSpPr>
        <p:spPr/>
        <p:txBody>
          <a:bodyPr/>
          <a:lstStyle/>
          <a:p>
            <a:r>
              <a:rPr lang="en-US" altLang="x-none" dirty="0" smtClean="0"/>
              <a:t>Instance Variables</a:t>
            </a:r>
            <a:endParaRPr lang="en-US" altLang="x-none" dirty="0"/>
          </a:p>
        </p:txBody>
      </p:sp>
      <p:sp>
        <p:nvSpPr>
          <p:cNvPr id="1263619" name="Rectangle 3"/>
          <p:cNvSpPr>
            <a:spLocks noGrp="1" noChangeArrowheads="1"/>
          </p:cNvSpPr>
          <p:nvPr>
            <p:ph type="body" idx="1"/>
          </p:nvPr>
        </p:nvSpPr>
        <p:spPr/>
        <p:txBody>
          <a:bodyPr/>
          <a:lstStyle/>
          <a:p>
            <a:pPr>
              <a:buFontTx/>
              <a:buNone/>
            </a:pPr>
            <a:r>
              <a:rPr lang="en-US" altLang="x-none" sz="2200" dirty="0">
                <a:latin typeface="Consolas" charset="0"/>
              </a:rPr>
              <a:t>  private </a:t>
            </a:r>
            <a:r>
              <a:rPr lang="en-US" altLang="x-none" sz="2200" b="1" i="1" dirty="0">
                <a:latin typeface="Consolas" charset="0"/>
              </a:rPr>
              <a:t>type name</a:t>
            </a:r>
            <a:r>
              <a:rPr lang="en-US" altLang="x-none" sz="2200" dirty="0">
                <a:latin typeface="Consolas" charset="0"/>
              </a:rPr>
              <a:t>;  </a:t>
            </a:r>
            <a:r>
              <a:rPr lang="en-US" altLang="x-none" sz="2200" dirty="0">
                <a:solidFill>
                  <a:srgbClr val="008000"/>
                </a:solidFill>
                <a:latin typeface="Consolas" charset="0"/>
              </a:rPr>
              <a:t>// declared outside of </a:t>
            </a:r>
            <a:r>
              <a:rPr lang="en-US" altLang="x-none" sz="2200" dirty="0" smtClean="0">
                <a:solidFill>
                  <a:srgbClr val="008000"/>
                </a:solidFill>
                <a:latin typeface="Consolas" charset="0"/>
              </a:rPr>
              <a:t>any method</a:t>
            </a:r>
            <a:endParaRPr lang="en-US" altLang="x-none" sz="2200" dirty="0">
              <a:solidFill>
                <a:srgbClr val="008000"/>
              </a:solidFill>
              <a:latin typeface="Consolas" charset="0"/>
            </a:endParaRPr>
          </a:p>
          <a:p>
            <a:endParaRPr lang="en-US" altLang="x-none" sz="2200" b="1" dirty="0">
              <a:latin typeface="Consolas" charset="0"/>
            </a:endParaRPr>
          </a:p>
          <a:p>
            <a:r>
              <a:rPr lang="en-US" altLang="x-none" b="1" dirty="0" smtClean="0"/>
              <a:t>Instance variable</a:t>
            </a:r>
            <a:r>
              <a:rPr lang="en-US" altLang="x-none" dirty="0" smtClean="0"/>
              <a:t>: </a:t>
            </a:r>
            <a:r>
              <a:rPr lang="en-US" altLang="x-none" dirty="0"/>
              <a:t>A variable that </a:t>
            </a:r>
            <a:r>
              <a:rPr lang="en-US" altLang="x-none" dirty="0" smtClean="0"/>
              <a:t>lives outside of any method.</a:t>
            </a:r>
            <a:endParaRPr lang="en-US" altLang="x-none" dirty="0"/>
          </a:p>
          <a:p>
            <a:pPr lvl="1"/>
            <a:r>
              <a:rPr lang="en-US" altLang="x-none" dirty="0" smtClean="0"/>
              <a:t>The </a:t>
            </a:r>
            <a:r>
              <a:rPr lang="en-US" altLang="x-none" i="1" dirty="0"/>
              <a:t>scope</a:t>
            </a:r>
            <a:r>
              <a:rPr lang="en-US" altLang="x-none" dirty="0"/>
              <a:t> of </a:t>
            </a:r>
            <a:r>
              <a:rPr lang="en-US" altLang="x-none" dirty="0" smtClean="0"/>
              <a:t>an instance variable is </a:t>
            </a:r>
            <a:r>
              <a:rPr lang="en-US" altLang="x-none" dirty="0"/>
              <a:t>throughout an entire file (class).</a:t>
            </a:r>
          </a:p>
          <a:p>
            <a:pPr lvl="1"/>
            <a:endParaRPr lang="en-US" altLang="x-none" dirty="0"/>
          </a:p>
          <a:p>
            <a:pPr lvl="1"/>
            <a:r>
              <a:rPr lang="en-US" altLang="x-none" dirty="0" smtClean="0"/>
              <a:t>Useful for data that must persist throughout the program, or that cannot be stored as local variables or parameters (event handlers).</a:t>
            </a:r>
          </a:p>
          <a:p>
            <a:pPr lvl="1"/>
            <a:endParaRPr lang="en-US" altLang="x-none" dirty="0"/>
          </a:p>
          <a:p>
            <a:pPr lvl="1"/>
            <a:r>
              <a:rPr lang="en-US" altLang="x-none" i="1" dirty="0" smtClean="0">
                <a:solidFill>
                  <a:srgbClr val="8C1515"/>
                </a:solidFill>
              </a:rPr>
              <a:t>It is bad style to overuse instance variables</a:t>
            </a:r>
            <a:endParaRPr lang="en-US" altLang="x-none" dirty="0"/>
          </a:p>
          <a:p>
            <a:pPr lvl="1"/>
            <a:endParaRPr lang="en-US" altLang="x-none" b="1" u="sng" dirty="0"/>
          </a:p>
          <a:p>
            <a:pPr marL="3175" indent="0" algn="ctr">
              <a:buNone/>
            </a:pPr>
            <a:endParaRPr lang="en-US" altLang="x-none" b="1" u="sng" dirty="0"/>
          </a:p>
          <a:p>
            <a:pPr marL="3175" indent="0" algn="ctr">
              <a:buNone/>
            </a:pPr>
            <a:r>
              <a:rPr lang="en-US" altLang="x-none" b="1" u="sng" dirty="0" smtClean="0"/>
              <a:t>DO </a:t>
            </a:r>
            <a:r>
              <a:rPr lang="en-US" altLang="x-none" b="1" u="sng" dirty="0"/>
              <a:t>NOT USE </a:t>
            </a:r>
            <a:r>
              <a:rPr lang="en-US" altLang="x-none" b="1" u="sng" dirty="0" smtClean="0"/>
              <a:t>INSTANCE VARIABLES ON </a:t>
            </a:r>
            <a:r>
              <a:rPr lang="en-US" altLang="x-none" b="1" u="sng" dirty="0"/>
              <a:t>HANGMAN</a:t>
            </a:r>
            <a:r>
              <a:rPr lang="en-US" altLang="x-none" b="1" u="sng" dirty="0" smtClean="0"/>
              <a:t>!</a:t>
            </a:r>
            <a:endParaRPr lang="en-US" altLang="x-none" b="1" u="sng" dirty="0"/>
          </a:p>
        </p:txBody>
      </p:sp>
    </p:spTree>
    <p:extLst>
      <p:ext uri="{BB962C8B-B14F-4D97-AF65-F5344CB8AC3E}">
        <p14:creationId xmlns:p14="http://schemas.microsoft.com/office/powerpoint/2010/main" val="672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6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6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36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6361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36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61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MouseTracker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598151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solidFill>
                  <a:schemeClr val="bg1">
                    <a:lumMod val="75000"/>
                  </a:schemeClr>
                </a:solidFill>
              </a:rPr>
              <a:t>Null</a:t>
            </a:r>
          </a:p>
          <a:p>
            <a:r>
              <a:rPr lang="en-US" sz="3600" dirty="0" smtClean="0">
                <a:solidFill>
                  <a:schemeClr val="bg1">
                    <a:lumMod val="75000"/>
                  </a:schemeClr>
                </a:solidFill>
              </a:rPr>
              <a:t>Event-driven programming (with Daisy!)</a:t>
            </a:r>
          </a:p>
          <a:p>
            <a:r>
              <a:rPr lang="en-US" sz="3600" dirty="0" smtClean="0">
                <a:solidFill>
                  <a:schemeClr val="bg1">
                    <a:lumMod val="75000"/>
                  </a:schemeClr>
                </a:solidFill>
              </a:rPr>
              <a:t>Instance Variables</a:t>
            </a:r>
          </a:p>
          <a:p>
            <a:r>
              <a:rPr lang="en-US" sz="3600" dirty="0" smtClean="0"/>
              <a:t>Whack-A-Mole</a:t>
            </a:r>
          </a:p>
        </p:txBody>
      </p:sp>
    </p:spTree>
    <p:extLst>
      <p:ext uri="{BB962C8B-B14F-4D97-AF65-F5344CB8AC3E}">
        <p14:creationId xmlns:p14="http://schemas.microsoft.com/office/powerpoint/2010/main" val="14802522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Putting it all together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5462951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Whack-A-Mole</a:t>
            </a:r>
            <a:endParaRPr lang="en-US" dirty="0"/>
          </a:p>
        </p:txBody>
      </p:sp>
      <p:sp>
        <p:nvSpPr>
          <p:cNvPr id="3" name="Content Placeholder 2"/>
          <p:cNvSpPr>
            <a:spLocks noGrp="1"/>
          </p:cNvSpPr>
          <p:nvPr>
            <p:ph idx="1"/>
          </p:nvPr>
        </p:nvSpPr>
        <p:spPr/>
        <p:txBody>
          <a:bodyPr/>
          <a:lstStyle/>
          <a:p>
            <a:pPr marL="0" indent="0">
              <a:buNone/>
            </a:pPr>
            <a:r>
              <a:rPr lang="en-US" dirty="0" smtClean="0"/>
              <a:t>Let’s use instance variables and events to make Whack-A-Mole!</a:t>
            </a:r>
          </a:p>
          <a:p>
            <a:r>
              <a:rPr lang="en-US" dirty="0" smtClean="0"/>
              <a:t>A mole should appear every second at a random location, and stop once the user has gotten at least 10 points.</a:t>
            </a:r>
          </a:p>
          <a:p>
            <a:r>
              <a:rPr lang="en-US" dirty="0" smtClean="0"/>
              <a:t>If the user clicks a mole, remove it and increase their score by 1</a:t>
            </a:r>
          </a:p>
          <a:p>
            <a:r>
              <a:rPr lang="en-US" dirty="0" smtClean="0"/>
              <a:t>There should be a </a:t>
            </a:r>
            <a:r>
              <a:rPr lang="en-US" dirty="0" err="1" smtClean="0"/>
              <a:t>GLabel</a:t>
            </a:r>
            <a:r>
              <a:rPr lang="en-US" dirty="0" smtClean="0"/>
              <a:t> in the left corner showing their score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887" y="3370472"/>
            <a:ext cx="5070225" cy="3665082"/>
          </a:xfrm>
          <a:prstGeom prst="rect">
            <a:avLst/>
          </a:prstGeom>
        </p:spPr>
      </p:pic>
    </p:spTree>
    <p:extLst>
      <p:ext uri="{BB962C8B-B14F-4D97-AF65-F5344CB8AC3E}">
        <p14:creationId xmlns:p14="http://schemas.microsoft.com/office/powerpoint/2010/main" val="7392673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t>Announcements</a:t>
            </a:r>
          </a:p>
          <a:p>
            <a:r>
              <a:rPr lang="en-US" sz="3600" dirty="0" smtClean="0"/>
              <a:t>Review: Animation</a:t>
            </a:r>
          </a:p>
          <a:p>
            <a:r>
              <a:rPr lang="en-US" sz="3600" dirty="0" smtClean="0"/>
              <a:t>Null</a:t>
            </a:r>
          </a:p>
          <a:p>
            <a:r>
              <a:rPr lang="en-US" sz="3600" dirty="0" smtClean="0"/>
              <a:t>Event-driven programming (with Daisy!)</a:t>
            </a:r>
          </a:p>
          <a:p>
            <a:r>
              <a:rPr lang="en-US" sz="3600" dirty="0" smtClean="0"/>
              <a:t>Instance Variables</a:t>
            </a:r>
          </a:p>
          <a:p>
            <a:r>
              <a:rPr lang="en-US" sz="3600" dirty="0" smtClean="0"/>
              <a:t>Whack-A-Mole</a:t>
            </a:r>
          </a:p>
        </p:txBody>
      </p:sp>
    </p:spTree>
    <p:extLst>
      <p:ext uri="{BB962C8B-B14F-4D97-AF65-F5344CB8AC3E}">
        <p14:creationId xmlns:p14="http://schemas.microsoft.com/office/powerpoint/2010/main" val="19664122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p:txBody>
          <a:bodyPr/>
          <a:lstStyle/>
          <a:p>
            <a:r>
              <a:rPr lang="en-US" altLang="x-none"/>
              <a:t>Exception</a:t>
            </a:r>
          </a:p>
        </p:txBody>
      </p:sp>
      <p:sp>
        <p:nvSpPr>
          <p:cNvPr id="1239043" name="Rectangle 3"/>
          <p:cNvSpPr>
            <a:spLocks noGrp="1" noChangeArrowheads="1"/>
          </p:cNvSpPr>
          <p:nvPr>
            <p:ph type="body" idx="1"/>
          </p:nvPr>
        </p:nvSpPr>
        <p:spPr/>
        <p:txBody>
          <a:bodyPr/>
          <a:lstStyle/>
          <a:p>
            <a:r>
              <a:rPr lang="en-US" altLang="x-none" dirty="0"/>
              <a:t>If the user clicks an area with no mole, the program crashes.</a:t>
            </a:r>
          </a:p>
          <a:p>
            <a:pPr lvl="1"/>
            <a:r>
              <a:rPr lang="en-US" altLang="x-none" dirty="0"/>
              <a:t>A program crash in Java is called an </a:t>
            </a:r>
            <a:r>
              <a:rPr lang="en-US" altLang="x-none" b="1" dirty="0"/>
              <a:t>exception</a:t>
            </a:r>
            <a:r>
              <a:rPr lang="en-US" altLang="x-none" dirty="0"/>
              <a:t>.</a:t>
            </a:r>
          </a:p>
          <a:p>
            <a:pPr lvl="1"/>
            <a:r>
              <a:rPr lang="en-US" altLang="x-none" dirty="0"/>
              <a:t>When you get an </a:t>
            </a:r>
            <a:r>
              <a:rPr lang="en-US" altLang="x-none" dirty="0" smtClean="0"/>
              <a:t>exception, Eclipse </a:t>
            </a:r>
            <a:r>
              <a:rPr lang="en-US" altLang="x-none" dirty="0"/>
              <a:t>shows red error text.</a:t>
            </a:r>
          </a:p>
          <a:p>
            <a:pPr lvl="1"/>
            <a:r>
              <a:rPr lang="en-US" altLang="x-none" dirty="0"/>
              <a:t>The error text shows the </a:t>
            </a:r>
            <a:r>
              <a:rPr lang="en-US" altLang="x-none" dirty="0" smtClean="0"/>
              <a:t>line number </a:t>
            </a:r>
            <a:r>
              <a:rPr lang="en-US" altLang="x-none" dirty="0"/>
              <a:t>where the error occurred</a:t>
            </a:r>
            <a:r>
              <a:rPr lang="en-US" altLang="x-none" dirty="0" smtClean="0"/>
              <a:t>.</a:t>
            </a:r>
            <a:endParaRPr lang="en-US" altLang="x-none" dirty="0"/>
          </a:p>
          <a:p>
            <a:pPr lvl="1"/>
            <a:r>
              <a:rPr lang="en-US" altLang="x-none" dirty="0"/>
              <a:t>Why did this error happen?</a:t>
            </a:r>
          </a:p>
          <a:p>
            <a:pPr lvl="1"/>
            <a:r>
              <a:rPr lang="en-US" altLang="x-none" dirty="0"/>
              <a:t>How can we avoid this?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 y="3881718"/>
            <a:ext cx="9144000" cy="2881313"/>
          </a:xfrm>
          <a:prstGeom prst="rect">
            <a:avLst/>
          </a:prstGeom>
        </p:spPr>
      </p:pic>
    </p:spTree>
    <p:extLst>
      <p:ext uri="{BB962C8B-B14F-4D97-AF65-F5344CB8AC3E}">
        <p14:creationId xmlns:p14="http://schemas.microsoft.com/office/powerpoint/2010/main" val="5588378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sz="3600" dirty="0" smtClean="0"/>
              <a:t>Announcements</a:t>
            </a:r>
          </a:p>
          <a:p>
            <a:r>
              <a:rPr lang="en-US" sz="3600" dirty="0" smtClean="0"/>
              <a:t>Review: Animation</a:t>
            </a:r>
          </a:p>
          <a:p>
            <a:r>
              <a:rPr lang="en-US" sz="3600" dirty="0" smtClean="0"/>
              <a:t>Null</a:t>
            </a:r>
          </a:p>
          <a:p>
            <a:r>
              <a:rPr lang="en-US" sz="3600" dirty="0" smtClean="0"/>
              <a:t>Event-driven programming (with Daisy!)</a:t>
            </a:r>
          </a:p>
          <a:p>
            <a:r>
              <a:rPr lang="en-US" sz="3600" dirty="0" smtClean="0"/>
              <a:t>Instance Variables</a:t>
            </a:r>
          </a:p>
          <a:p>
            <a:r>
              <a:rPr lang="en-US" sz="3600" dirty="0" smtClean="0"/>
              <a:t>Whack-A-Mole</a:t>
            </a:r>
          </a:p>
          <a:p>
            <a:endParaRPr lang="en-US" sz="3600" dirty="0"/>
          </a:p>
          <a:p>
            <a:pPr marL="0" indent="0">
              <a:buNone/>
            </a:pPr>
            <a:r>
              <a:rPr lang="en-US" sz="3600" b="1" smtClean="0"/>
              <a:t>Next Time: More Events + Memory</a:t>
            </a:r>
            <a:endParaRPr lang="en-US" sz="3600" b="1" dirty="0" smtClean="0"/>
          </a:p>
        </p:txBody>
      </p:sp>
    </p:spTree>
    <p:extLst>
      <p:ext uri="{BB962C8B-B14F-4D97-AF65-F5344CB8AC3E}">
        <p14:creationId xmlns:p14="http://schemas.microsoft.com/office/powerpoint/2010/main" val="2053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t>Review: Animation</a:t>
            </a:r>
          </a:p>
          <a:p>
            <a:r>
              <a:rPr lang="en-US" sz="3600" dirty="0" smtClean="0">
                <a:solidFill>
                  <a:schemeClr val="bg1">
                    <a:lumMod val="75000"/>
                  </a:schemeClr>
                </a:solidFill>
              </a:rPr>
              <a:t>Null</a:t>
            </a:r>
          </a:p>
          <a:p>
            <a:r>
              <a:rPr lang="en-US" sz="3600" dirty="0" smtClean="0">
                <a:solidFill>
                  <a:schemeClr val="bg1">
                    <a:lumMod val="75000"/>
                  </a:schemeClr>
                </a:solidFill>
              </a:rPr>
              <a:t>Event-driven programming (with Daisy!)</a:t>
            </a:r>
          </a:p>
          <a:p>
            <a:r>
              <a:rPr lang="en-US" sz="3600" dirty="0" smtClean="0">
                <a:solidFill>
                  <a:schemeClr val="bg1">
                    <a:lumMod val="75000"/>
                  </a:schemeClr>
                </a:solidFill>
              </a:rPr>
              <a:t>Instance Variables</a:t>
            </a:r>
          </a:p>
          <a:p>
            <a:r>
              <a:rPr lang="en-US" sz="3600" dirty="0" smtClean="0">
                <a:solidFill>
                  <a:schemeClr val="bg1">
                    <a:lumMod val="75000"/>
                  </a:schemeClr>
                </a:solidFill>
              </a:rPr>
              <a:t>Whack-A-Mole</a:t>
            </a:r>
          </a:p>
        </p:txBody>
      </p:sp>
    </p:spTree>
    <p:extLst>
      <p:ext uri="{BB962C8B-B14F-4D97-AF65-F5344CB8AC3E}">
        <p14:creationId xmlns:p14="http://schemas.microsoft.com/office/powerpoint/2010/main" val="1704809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Rectangle 2"/>
          <p:cNvSpPr>
            <a:spLocks noGrp="1" noChangeArrowheads="1"/>
          </p:cNvSpPr>
          <p:nvPr>
            <p:ph type="title"/>
          </p:nvPr>
        </p:nvSpPr>
        <p:spPr/>
        <p:txBody>
          <a:bodyPr/>
          <a:lstStyle/>
          <a:p>
            <a:r>
              <a:rPr lang="en-US" altLang="x-none" dirty="0" smtClean="0"/>
              <a:t>Animation</a:t>
            </a:r>
            <a:endParaRPr lang="en-US" altLang="x-none" dirty="0"/>
          </a:p>
        </p:txBody>
      </p:sp>
      <p:sp>
        <p:nvSpPr>
          <p:cNvPr id="1247235" name="Rectangle 3"/>
          <p:cNvSpPr>
            <a:spLocks noGrp="1" noChangeArrowheads="1"/>
          </p:cNvSpPr>
          <p:nvPr>
            <p:ph type="body" idx="1"/>
          </p:nvPr>
        </p:nvSpPr>
        <p:spPr/>
        <p:txBody>
          <a:bodyPr/>
          <a:lstStyle/>
          <a:p>
            <a:r>
              <a:rPr lang="en-US" altLang="x-none"/>
              <a:t>A Graphics program can be made to animate with a loop such as:</a:t>
            </a:r>
          </a:p>
          <a:p>
            <a:pPr lvl="1">
              <a:lnSpc>
                <a:spcPct val="80000"/>
              </a:lnSpc>
              <a:buFontTx/>
              <a:buNone/>
            </a:pPr>
            <a:endParaRPr lang="en-US" altLang="x-none">
              <a:latin typeface="Consolas" charset="0"/>
            </a:endParaRPr>
          </a:p>
          <a:p>
            <a:pPr lvl="1">
              <a:lnSpc>
                <a:spcPct val="80000"/>
              </a:lnSpc>
              <a:buFontTx/>
              <a:buNone/>
            </a:pPr>
            <a:r>
              <a:rPr lang="en-US" altLang="x-none">
                <a:latin typeface="Consolas" charset="0"/>
              </a:rPr>
              <a:t>public void run() {</a:t>
            </a:r>
          </a:p>
          <a:p>
            <a:pPr lvl="1">
              <a:lnSpc>
                <a:spcPct val="80000"/>
              </a:lnSpc>
              <a:buFontTx/>
              <a:buNone/>
            </a:pPr>
            <a:r>
              <a:rPr lang="en-US" altLang="x-none">
                <a:latin typeface="Consolas" charset="0"/>
              </a:rPr>
              <a:t>    ...</a:t>
            </a:r>
          </a:p>
          <a:p>
            <a:pPr lvl="1">
              <a:lnSpc>
                <a:spcPct val="80000"/>
              </a:lnSpc>
              <a:buFontTx/>
              <a:buNone/>
            </a:pPr>
            <a:r>
              <a:rPr lang="en-US" altLang="x-none">
                <a:latin typeface="Consolas" charset="0"/>
              </a:rPr>
              <a:t>    while (</a:t>
            </a:r>
            <a:r>
              <a:rPr lang="en-US" altLang="x-none" b="1" i="1">
                <a:latin typeface="Consolas" charset="0"/>
              </a:rPr>
              <a:t>test</a:t>
            </a:r>
            <a:r>
              <a:rPr lang="en-US" altLang="x-none">
                <a:latin typeface="Consolas" charset="0"/>
              </a:rPr>
              <a:t>) {</a:t>
            </a:r>
          </a:p>
          <a:p>
            <a:pPr lvl="1">
              <a:lnSpc>
                <a:spcPct val="80000"/>
              </a:lnSpc>
              <a:buFontTx/>
              <a:buNone/>
            </a:pPr>
            <a:r>
              <a:rPr lang="en-US" altLang="x-none">
                <a:latin typeface="Consolas" charset="0"/>
              </a:rPr>
              <a:t>        </a:t>
            </a:r>
            <a:r>
              <a:rPr lang="en-US" altLang="x-none" b="1" i="1">
                <a:latin typeface="Consolas" charset="0"/>
              </a:rPr>
              <a:t>update the position of shapes</a:t>
            </a:r>
            <a:r>
              <a:rPr lang="en-US" altLang="x-none">
                <a:latin typeface="Consolas" charset="0"/>
              </a:rPr>
              <a:t>;</a:t>
            </a:r>
          </a:p>
          <a:p>
            <a:pPr lvl="1">
              <a:lnSpc>
                <a:spcPct val="80000"/>
              </a:lnSpc>
              <a:buFontTx/>
              <a:buNone/>
            </a:pPr>
            <a:r>
              <a:rPr lang="en-US" altLang="x-none">
                <a:latin typeface="Consolas" charset="0"/>
              </a:rPr>
              <a:t>        pause(</a:t>
            </a:r>
            <a:r>
              <a:rPr lang="en-US" altLang="x-none" b="1" i="1">
                <a:latin typeface="Consolas" charset="0"/>
              </a:rPr>
              <a:t>milliseconds</a:t>
            </a:r>
            <a:r>
              <a:rPr lang="en-US" altLang="x-none">
                <a:latin typeface="Consolas" charset="0"/>
              </a:rPr>
              <a:t>);</a:t>
            </a:r>
          </a:p>
          <a:p>
            <a:pPr lvl="1">
              <a:lnSpc>
                <a:spcPct val="80000"/>
              </a:lnSpc>
              <a:buFontTx/>
              <a:buNone/>
            </a:pPr>
            <a:r>
              <a:rPr lang="en-US" altLang="x-none">
                <a:latin typeface="Consolas" charset="0"/>
              </a:rPr>
              <a:t>    }</a:t>
            </a:r>
          </a:p>
          <a:p>
            <a:pPr lvl="1">
              <a:lnSpc>
                <a:spcPct val="80000"/>
              </a:lnSpc>
              <a:buFontTx/>
              <a:buNone/>
            </a:pPr>
            <a:endParaRPr lang="en-US" altLang="x-none">
              <a:latin typeface="Consolas" charset="0"/>
            </a:endParaRPr>
          </a:p>
          <a:p>
            <a:pPr lvl="1">
              <a:lnSpc>
                <a:spcPct val="80000"/>
              </a:lnSpc>
              <a:buFontTx/>
              <a:buNone/>
            </a:pPr>
            <a:r>
              <a:rPr lang="en-US" altLang="x-none">
                <a:latin typeface="Consolas" charset="0"/>
              </a:rPr>
              <a:t>}</a:t>
            </a:r>
          </a:p>
          <a:p>
            <a:pPr lvl="1">
              <a:buFontTx/>
              <a:buNone/>
            </a:pPr>
            <a:endParaRPr lang="en-US" altLang="x-none"/>
          </a:p>
          <a:p>
            <a:r>
              <a:rPr lang="en-US" altLang="x-none"/>
              <a:t>The best number of ms to pause depends on the program.</a:t>
            </a:r>
          </a:p>
          <a:p>
            <a:pPr lvl="1"/>
            <a:r>
              <a:rPr lang="en-US" altLang="x-none"/>
              <a:t>most video games  ~= 50 frames/sec  =  25ms pause</a:t>
            </a:r>
          </a:p>
        </p:txBody>
      </p:sp>
    </p:spTree>
    <p:extLst>
      <p:ext uri="{BB962C8B-B14F-4D97-AF65-F5344CB8AC3E}">
        <p14:creationId xmlns:p14="http://schemas.microsoft.com/office/powerpoint/2010/main" val="1795691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t>Null</a:t>
            </a:r>
          </a:p>
          <a:p>
            <a:r>
              <a:rPr lang="en-US" sz="3600" dirty="0" smtClean="0">
                <a:solidFill>
                  <a:schemeClr val="bg1">
                    <a:lumMod val="75000"/>
                  </a:schemeClr>
                </a:solidFill>
              </a:rPr>
              <a:t>Event-driven programming (with Daisy!)</a:t>
            </a:r>
          </a:p>
          <a:p>
            <a:r>
              <a:rPr lang="en-US" sz="3600" dirty="0" smtClean="0">
                <a:solidFill>
                  <a:schemeClr val="bg1">
                    <a:lumMod val="75000"/>
                  </a:schemeClr>
                </a:solidFill>
              </a:rPr>
              <a:t>Instance Variables</a:t>
            </a:r>
          </a:p>
          <a:p>
            <a:r>
              <a:rPr lang="en-US" sz="3600" dirty="0" smtClean="0">
                <a:solidFill>
                  <a:schemeClr val="bg1">
                    <a:lumMod val="75000"/>
                  </a:schemeClr>
                </a:solidFill>
              </a:rPr>
              <a:t>Whack-A-Mole</a:t>
            </a:r>
          </a:p>
        </p:txBody>
      </p:sp>
    </p:spTree>
    <p:extLst>
      <p:ext uri="{BB962C8B-B14F-4D97-AF65-F5344CB8AC3E}">
        <p14:creationId xmlns:p14="http://schemas.microsoft.com/office/powerpoint/2010/main" val="1004431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b="1" dirty="0" smtClean="0"/>
              <a:t>Null </a:t>
            </a:r>
            <a:r>
              <a:rPr lang="en-US" sz="2800" dirty="0" smtClean="0"/>
              <a:t>is a special variable value that </a:t>
            </a:r>
            <a:r>
              <a:rPr lang="en-US" sz="2800" u="sng" dirty="0" smtClean="0"/>
              <a:t>objects</a:t>
            </a:r>
            <a:r>
              <a:rPr lang="en-US" sz="2800" dirty="0" smtClean="0"/>
              <a:t> can have that means “nothing”.  </a:t>
            </a:r>
            <a:r>
              <a:rPr lang="en-US" sz="2800" u="sng" dirty="0" smtClean="0"/>
              <a:t>Primitives</a:t>
            </a:r>
            <a:r>
              <a:rPr lang="en-US" sz="2800" dirty="0" smtClean="0"/>
              <a:t> cannot be null.</a:t>
            </a:r>
          </a:p>
          <a:p>
            <a:pPr marL="0" indent="0">
              <a:buNone/>
            </a:pPr>
            <a:endParaRPr lang="en-US" sz="2800" b="1" dirty="0" smtClean="0"/>
          </a:p>
          <a:p>
            <a:pPr marL="0" indent="0">
              <a:buNone/>
            </a:pPr>
            <a:r>
              <a:rPr lang="en-US" sz="2800" dirty="0" smtClean="0"/>
              <a:t>If a method returns an object, it can return </a:t>
            </a:r>
            <a:r>
              <a:rPr lang="en-US" sz="2800" b="1" dirty="0" smtClean="0"/>
              <a:t>null</a:t>
            </a:r>
            <a:r>
              <a:rPr lang="en-US" sz="2800" dirty="0" smtClean="0"/>
              <a:t> to signify “nothing”. (just say </a:t>
            </a:r>
            <a:r>
              <a:rPr lang="en-US" sz="2800" b="1" dirty="0" smtClean="0">
                <a:solidFill>
                  <a:srgbClr val="7030A0"/>
                </a:solidFill>
                <a:latin typeface="Courier" charset="0"/>
                <a:ea typeface="Courier" charset="0"/>
                <a:cs typeface="Courier" charset="0"/>
              </a:rPr>
              <a:t>return</a:t>
            </a:r>
            <a:r>
              <a:rPr lang="en-US" sz="2800" b="1" dirty="0" smtClean="0">
                <a:latin typeface="Courier" charset="0"/>
                <a:ea typeface="Courier" charset="0"/>
                <a:cs typeface="Courier" charset="0"/>
              </a:rPr>
              <a:t> </a:t>
            </a:r>
            <a:r>
              <a:rPr lang="en-US" sz="2800" b="1" dirty="0" smtClean="0">
                <a:solidFill>
                  <a:srgbClr val="7030A0"/>
                </a:solidFill>
                <a:latin typeface="Courier" charset="0"/>
                <a:ea typeface="Courier" charset="0"/>
                <a:cs typeface="Courier" charset="0"/>
              </a:rPr>
              <a:t>null</a:t>
            </a:r>
            <a:r>
              <a:rPr lang="en-US" sz="2800" b="1" dirty="0" smtClean="0">
                <a:latin typeface="Courier" charset="0"/>
                <a:ea typeface="Courier" charset="0"/>
                <a:cs typeface="Courier" charset="0"/>
              </a:rPr>
              <a:t>;</a:t>
            </a:r>
            <a:r>
              <a:rPr lang="en-US" sz="2800" dirty="0" smtClean="0"/>
              <a:t>)</a:t>
            </a:r>
          </a:p>
          <a:p>
            <a:pPr marL="0" indent="0">
              <a:buNone/>
            </a:pPr>
            <a:endParaRPr lang="en-US" sz="2200" b="1" dirty="0" smtClean="0">
              <a:latin typeface="Courier" charset="0"/>
              <a:ea typeface="Courier" charset="0"/>
              <a:cs typeface="Courier" charset="0"/>
            </a:endParaRPr>
          </a:p>
          <a:p>
            <a:pPr marL="0" indent="0">
              <a:buNone/>
            </a:pPr>
            <a:r>
              <a:rPr lang="en-US" sz="2200" b="1" dirty="0" smtClean="0">
                <a:solidFill>
                  <a:srgbClr val="00B050"/>
                </a:solidFill>
                <a:latin typeface="Courier" charset="0"/>
                <a:ea typeface="Courier" charset="0"/>
                <a:cs typeface="Courier" charset="0"/>
              </a:rPr>
              <a:t>// may be a </a:t>
            </a:r>
            <a:r>
              <a:rPr lang="en-US" sz="2200" b="1" dirty="0" err="1" smtClean="0">
                <a:solidFill>
                  <a:srgbClr val="00B050"/>
                </a:solidFill>
                <a:latin typeface="Courier" charset="0"/>
                <a:ea typeface="Courier" charset="0"/>
                <a:cs typeface="Courier" charset="0"/>
              </a:rPr>
              <a:t>GObject</a:t>
            </a:r>
            <a:r>
              <a:rPr lang="en-US" sz="2200" b="1" dirty="0" smtClean="0">
                <a:solidFill>
                  <a:srgbClr val="00B050"/>
                </a:solidFill>
                <a:latin typeface="Courier" charset="0"/>
                <a:ea typeface="Courier" charset="0"/>
                <a:cs typeface="Courier" charset="0"/>
              </a:rPr>
              <a:t>, or null if nothing at (x, y)</a:t>
            </a:r>
          </a:p>
          <a:p>
            <a:pPr marL="0" indent="0">
              <a:buNone/>
            </a:pPr>
            <a:r>
              <a:rPr lang="en-US" altLang="x-none" sz="2200" b="1" dirty="0" err="1" smtClean="0">
                <a:latin typeface="Courier" charset="0"/>
                <a:ea typeface="Courier" charset="0"/>
                <a:cs typeface="Courier" charset="0"/>
              </a:rPr>
              <a:t>GObject</a:t>
            </a:r>
            <a:r>
              <a:rPr lang="en-US" altLang="x-none" sz="2200" b="1" dirty="0" smtClean="0">
                <a:latin typeface="Courier" charset="0"/>
                <a:ea typeface="Courier" charset="0"/>
                <a:cs typeface="Courier" charset="0"/>
              </a:rPr>
              <a:t> </a:t>
            </a:r>
            <a:r>
              <a:rPr lang="en-US" altLang="x-none" sz="2200" b="1" dirty="0" err="1" smtClean="0">
                <a:latin typeface="Courier" charset="0"/>
                <a:ea typeface="Courier" charset="0"/>
                <a:cs typeface="Courier" charset="0"/>
              </a:rPr>
              <a:t>maybeAnObject</a:t>
            </a:r>
            <a:r>
              <a:rPr lang="en-US" altLang="x-none" sz="2200" b="1" dirty="0" smtClean="0">
                <a:latin typeface="Courier" charset="0"/>
                <a:ea typeface="Courier" charset="0"/>
                <a:cs typeface="Courier" charset="0"/>
              </a:rPr>
              <a:t> = </a:t>
            </a:r>
            <a:r>
              <a:rPr lang="en-US" altLang="x-none" sz="2200" b="1" dirty="0" err="1" smtClean="0">
                <a:latin typeface="Courier" charset="0"/>
                <a:ea typeface="Courier" charset="0"/>
                <a:cs typeface="Courier" charset="0"/>
              </a:rPr>
              <a:t>getElementAt</a:t>
            </a:r>
            <a:r>
              <a:rPr lang="en-US" altLang="x-none" sz="2200" b="1" dirty="0" smtClean="0">
                <a:latin typeface="Courier" charset="0"/>
                <a:ea typeface="Courier" charset="0"/>
                <a:cs typeface="Courier" charset="0"/>
              </a:rPr>
              <a:t>(x, y);</a:t>
            </a:r>
            <a:endParaRPr lang="en-US" sz="2200" b="1" dirty="0" smtClean="0">
              <a:latin typeface="Courier" charset="0"/>
              <a:ea typeface="Courier" charset="0"/>
              <a:cs typeface="Courier" charset="0"/>
            </a:endParaRPr>
          </a:p>
          <a:p>
            <a:pPr marL="0" indent="0">
              <a:buNone/>
            </a:pPr>
            <a:endParaRPr lang="en-US" sz="2800" dirty="0"/>
          </a:p>
          <a:p>
            <a:pPr marL="0" indent="0">
              <a:buNone/>
            </a:pPr>
            <a:r>
              <a:rPr lang="en-US" sz="2800" dirty="0" smtClean="0"/>
              <a:t>Objects have the value </a:t>
            </a:r>
            <a:r>
              <a:rPr lang="en-US" sz="2800" b="1" dirty="0" smtClean="0"/>
              <a:t>null</a:t>
            </a:r>
            <a:r>
              <a:rPr lang="en-US" sz="2800" dirty="0" smtClean="0"/>
              <a:t> before being initialized.</a:t>
            </a:r>
          </a:p>
          <a:p>
            <a:pPr marL="0" indent="0">
              <a:buNone/>
            </a:pPr>
            <a:endParaRPr lang="en-US" altLang="x-none" sz="1900" b="1" dirty="0" smtClean="0"/>
          </a:p>
          <a:p>
            <a:pPr marL="0" indent="0">
              <a:buNone/>
            </a:pPr>
            <a:r>
              <a:rPr lang="en-US" altLang="x-none" b="1" dirty="0" smtClean="0">
                <a:latin typeface="Courier" charset="0"/>
                <a:ea typeface="Courier" charset="0"/>
                <a:cs typeface="Courier" charset="0"/>
              </a:rPr>
              <a:t>Scanner </a:t>
            </a:r>
            <a:r>
              <a:rPr lang="en-US" altLang="x-none" b="1" dirty="0" err="1" smtClean="0">
                <a:latin typeface="Courier" charset="0"/>
                <a:ea typeface="Courier" charset="0"/>
                <a:cs typeface="Courier" charset="0"/>
              </a:rPr>
              <a:t>myScanner</a:t>
            </a:r>
            <a:r>
              <a:rPr lang="en-US" altLang="x-none" b="1" dirty="0" smtClean="0">
                <a:latin typeface="Courier" charset="0"/>
                <a:ea typeface="Courier" charset="0"/>
                <a:cs typeface="Courier" charset="0"/>
              </a:rPr>
              <a:t>; </a:t>
            </a:r>
            <a:r>
              <a:rPr lang="en-US" b="1" dirty="0">
                <a:solidFill>
                  <a:srgbClr val="00B050"/>
                </a:solidFill>
                <a:latin typeface="Courier" charset="0"/>
                <a:ea typeface="Courier" charset="0"/>
                <a:cs typeface="Courier" charset="0"/>
              </a:rPr>
              <a:t>// initially </a:t>
            </a:r>
            <a:r>
              <a:rPr lang="en-US" b="1" dirty="0" smtClean="0">
                <a:solidFill>
                  <a:srgbClr val="00B050"/>
                </a:solidFill>
                <a:latin typeface="Courier" charset="0"/>
                <a:ea typeface="Courier" charset="0"/>
                <a:cs typeface="Courier" charset="0"/>
              </a:rPr>
              <a:t>null</a:t>
            </a:r>
            <a:endParaRPr lang="en-US" b="1" dirty="0" smtClean="0">
              <a:latin typeface="Courier" charset="0"/>
              <a:ea typeface="Courier" charset="0"/>
              <a:cs typeface="Courier" charset="0"/>
            </a:endParaRPr>
          </a:p>
          <a:p>
            <a:pPr marL="0" indent="0">
              <a:buNone/>
            </a:pPr>
            <a:endParaRPr lang="en-US" sz="2800" b="1" dirty="0"/>
          </a:p>
        </p:txBody>
      </p:sp>
    </p:spTree>
    <p:extLst>
      <p:ext uri="{BB962C8B-B14F-4D97-AF65-F5344CB8AC3E}">
        <p14:creationId xmlns:p14="http://schemas.microsoft.com/office/powerpoint/2010/main" val="3457971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dirty="0" smtClean="0"/>
              <a:t>You can check if something is null using == and !=.</a:t>
            </a:r>
          </a:p>
          <a:p>
            <a:pPr marL="0" indent="0">
              <a:buNone/>
            </a:pPr>
            <a:endParaRPr lang="en-US" sz="2200" b="1" dirty="0" smtClean="0">
              <a:latin typeface="Courier" charset="0"/>
              <a:ea typeface="Courier" charset="0"/>
              <a:cs typeface="Courier" charset="0"/>
            </a:endParaRPr>
          </a:p>
          <a:p>
            <a:pPr marL="0" indent="0">
              <a:buNone/>
            </a:pPr>
            <a:r>
              <a:rPr lang="en-US" sz="2200" b="1" dirty="0" smtClean="0">
                <a:solidFill>
                  <a:srgbClr val="00B050"/>
                </a:solidFill>
                <a:latin typeface="Courier" charset="0"/>
                <a:ea typeface="Courier" charset="0"/>
                <a:cs typeface="Courier" charset="0"/>
              </a:rPr>
              <a:t>// may be a </a:t>
            </a:r>
            <a:r>
              <a:rPr lang="en-US" sz="2200" b="1" dirty="0" err="1" smtClean="0">
                <a:solidFill>
                  <a:srgbClr val="00B050"/>
                </a:solidFill>
                <a:latin typeface="Courier" charset="0"/>
                <a:ea typeface="Courier" charset="0"/>
                <a:cs typeface="Courier" charset="0"/>
              </a:rPr>
              <a:t>GObject</a:t>
            </a:r>
            <a:r>
              <a:rPr lang="en-US" sz="2200" b="1" dirty="0" smtClean="0">
                <a:solidFill>
                  <a:srgbClr val="00B050"/>
                </a:solidFill>
                <a:latin typeface="Courier" charset="0"/>
                <a:ea typeface="Courier" charset="0"/>
                <a:cs typeface="Courier" charset="0"/>
              </a:rPr>
              <a:t>, or null if nothing at (x, y)</a:t>
            </a:r>
          </a:p>
          <a:p>
            <a:pPr marL="0" indent="0">
              <a:buNone/>
            </a:pPr>
            <a:r>
              <a:rPr lang="en-US" altLang="x-none" sz="2200" b="1" dirty="0" err="1" smtClean="0">
                <a:latin typeface="Courier" charset="0"/>
                <a:ea typeface="Courier" charset="0"/>
                <a:cs typeface="Courier" charset="0"/>
              </a:rPr>
              <a:t>GObject</a:t>
            </a:r>
            <a:r>
              <a:rPr lang="en-US" altLang="x-none" sz="2200" b="1" dirty="0" smtClean="0">
                <a:latin typeface="Courier" charset="0"/>
                <a:ea typeface="Courier" charset="0"/>
                <a:cs typeface="Courier" charset="0"/>
              </a:rPr>
              <a:t> </a:t>
            </a:r>
            <a:r>
              <a:rPr lang="en-US" altLang="x-none" sz="2200" b="1" dirty="0" err="1" smtClean="0">
                <a:latin typeface="Courier" charset="0"/>
                <a:ea typeface="Courier" charset="0"/>
                <a:cs typeface="Courier" charset="0"/>
              </a:rPr>
              <a:t>maybeAnObject</a:t>
            </a:r>
            <a:r>
              <a:rPr lang="en-US" altLang="x-none" sz="2200" b="1" dirty="0" smtClean="0">
                <a:latin typeface="Courier" charset="0"/>
                <a:ea typeface="Courier" charset="0"/>
                <a:cs typeface="Courier" charset="0"/>
              </a:rPr>
              <a:t> = </a:t>
            </a:r>
            <a:r>
              <a:rPr lang="en-US" altLang="x-none" sz="2200" b="1" dirty="0" err="1" smtClean="0">
                <a:latin typeface="Courier" charset="0"/>
                <a:ea typeface="Courier" charset="0"/>
                <a:cs typeface="Courier" charset="0"/>
              </a:rPr>
              <a:t>getElementAt</a:t>
            </a:r>
            <a:r>
              <a:rPr lang="en-US" altLang="x-none" sz="2200" b="1" dirty="0" smtClean="0">
                <a:latin typeface="Courier" charset="0"/>
                <a:ea typeface="Courier" charset="0"/>
                <a:cs typeface="Courier" charset="0"/>
              </a:rPr>
              <a:t>(x, y);</a:t>
            </a:r>
            <a:endParaRPr lang="en-US" altLang="x-none" sz="2200" dirty="0" smtClean="0">
              <a:latin typeface="Courier" charset="0"/>
              <a:ea typeface="Courier" charset="0"/>
              <a:cs typeface="Courier" charset="0"/>
            </a:endParaRPr>
          </a:p>
          <a:p>
            <a:pPr marL="0" indent="0">
              <a:buNone/>
            </a:pPr>
            <a:r>
              <a:rPr lang="en-US" sz="2200" b="1" dirty="0" smtClean="0">
                <a:solidFill>
                  <a:srgbClr val="7030A0"/>
                </a:solidFill>
                <a:latin typeface="Courier" charset="0"/>
                <a:ea typeface="Courier" charset="0"/>
                <a:cs typeface="Courier" charset="0"/>
              </a:rPr>
              <a:t>if</a:t>
            </a:r>
            <a:r>
              <a:rPr lang="en-US" sz="2200" b="1" dirty="0" smtClean="0">
                <a:latin typeface="Courier" charset="0"/>
                <a:ea typeface="Courier" charset="0"/>
                <a:cs typeface="Courier" charset="0"/>
              </a:rPr>
              <a:t> (</a:t>
            </a:r>
            <a:r>
              <a:rPr lang="en-US" sz="2200" b="1" dirty="0" err="1" smtClean="0">
                <a:latin typeface="Courier" charset="0"/>
                <a:ea typeface="Courier" charset="0"/>
                <a:cs typeface="Courier" charset="0"/>
              </a:rPr>
              <a:t>maybeAnObject</a:t>
            </a:r>
            <a:r>
              <a:rPr lang="en-US" sz="2200" b="1" dirty="0" smtClean="0">
                <a:latin typeface="Courier" charset="0"/>
                <a:ea typeface="Courier" charset="0"/>
                <a:cs typeface="Courier" charset="0"/>
              </a:rPr>
              <a:t> != </a:t>
            </a:r>
            <a:r>
              <a:rPr lang="en-US" sz="2200" b="1" dirty="0" smtClean="0">
                <a:solidFill>
                  <a:srgbClr val="7030A0"/>
                </a:solidFill>
                <a:latin typeface="Courier" charset="0"/>
                <a:ea typeface="Courier" charset="0"/>
                <a:cs typeface="Courier" charset="0"/>
              </a:rPr>
              <a:t>null</a:t>
            </a:r>
            <a:r>
              <a:rPr lang="en-US" sz="2200" b="1" dirty="0" smtClean="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smtClean="0">
                <a:solidFill>
                  <a:srgbClr val="00B050"/>
                </a:solidFill>
                <a:latin typeface="Courier" charset="0"/>
                <a:ea typeface="Courier" charset="0"/>
                <a:cs typeface="Courier" charset="0"/>
              </a:rPr>
              <a:t>// do something with </a:t>
            </a:r>
            <a:r>
              <a:rPr lang="en-US" sz="2200" b="1" dirty="0" err="1" smtClean="0">
                <a:solidFill>
                  <a:srgbClr val="00B050"/>
                </a:solidFill>
                <a:latin typeface="Courier" charset="0"/>
                <a:ea typeface="Courier" charset="0"/>
                <a:cs typeface="Courier" charset="0"/>
              </a:rPr>
              <a:t>maybeAnObject</a:t>
            </a:r>
            <a:endParaRPr lang="en-US" sz="2200" b="1" dirty="0" smtClean="0">
              <a:solidFill>
                <a:srgbClr val="00B050"/>
              </a:solidFill>
              <a:latin typeface="Courier" charset="0"/>
              <a:ea typeface="Courier" charset="0"/>
              <a:cs typeface="Courier" charset="0"/>
            </a:endParaRPr>
          </a:p>
          <a:p>
            <a:pPr marL="0" indent="0">
              <a:buNone/>
            </a:pPr>
            <a:r>
              <a:rPr lang="en-US" sz="2200" b="1" dirty="0" smtClean="0">
                <a:latin typeface="Courier" charset="0"/>
                <a:ea typeface="Courier" charset="0"/>
                <a:cs typeface="Courier" charset="0"/>
              </a:rPr>
              <a:t>} </a:t>
            </a:r>
            <a:r>
              <a:rPr lang="en-US" sz="2200" b="1" dirty="0" smtClean="0">
                <a:solidFill>
                  <a:srgbClr val="7030A0"/>
                </a:solidFill>
                <a:latin typeface="Courier" charset="0"/>
                <a:ea typeface="Courier" charset="0"/>
                <a:cs typeface="Courier" charset="0"/>
              </a:rPr>
              <a:t>else</a:t>
            </a:r>
            <a:r>
              <a:rPr lang="en-US" sz="2200" b="1" dirty="0" smtClean="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smtClean="0">
                <a:solidFill>
                  <a:srgbClr val="00B050"/>
                </a:solidFill>
                <a:latin typeface="Courier" charset="0"/>
                <a:ea typeface="Courier" charset="0"/>
                <a:cs typeface="Courier" charset="0"/>
              </a:rPr>
              <a:t>// null </a:t>
            </a:r>
            <a:r>
              <a:rPr lang="mr-IN" sz="2200" b="1" dirty="0" smtClean="0">
                <a:solidFill>
                  <a:srgbClr val="00B050"/>
                </a:solidFill>
                <a:latin typeface="Courier" charset="0"/>
                <a:ea typeface="Courier" charset="0"/>
                <a:cs typeface="Courier" charset="0"/>
              </a:rPr>
              <a:t>–</a:t>
            </a:r>
            <a:r>
              <a:rPr lang="en-US" sz="2200" b="1" dirty="0" smtClean="0">
                <a:solidFill>
                  <a:srgbClr val="00B050"/>
                </a:solidFill>
                <a:latin typeface="Courier" charset="0"/>
                <a:ea typeface="Courier" charset="0"/>
                <a:cs typeface="Courier" charset="0"/>
              </a:rPr>
              <a:t> nothing at that location</a:t>
            </a:r>
          </a:p>
          <a:p>
            <a:pPr marL="0" indent="0">
              <a:buNone/>
            </a:pPr>
            <a:r>
              <a:rPr lang="en-US" sz="2200" b="1" dirty="0">
                <a:latin typeface="Courier" charset="0"/>
                <a:ea typeface="Courier" charset="0"/>
                <a:cs typeface="Courier" charset="0"/>
              </a:rPr>
              <a:t>}</a:t>
            </a:r>
            <a:endParaRPr lang="en-US" sz="2200" b="1" dirty="0" smtClean="0">
              <a:latin typeface="Courier" charset="0"/>
              <a:ea typeface="Courier" charset="0"/>
              <a:cs typeface="Courier" charset="0"/>
            </a:endParaRPr>
          </a:p>
        </p:txBody>
      </p:sp>
    </p:spTree>
    <p:extLst>
      <p:ext uri="{BB962C8B-B14F-4D97-AF65-F5344CB8AC3E}">
        <p14:creationId xmlns:p14="http://schemas.microsoft.com/office/powerpoint/2010/main" val="615764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DarkRedTop</Template>
  <TotalTime>2645</TotalTime>
  <Words>2035</Words>
  <Application>Microsoft Macintosh PowerPoint</Application>
  <PresentationFormat>On-screen Show (4:3)</PresentationFormat>
  <Paragraphs>414</Paragraphs>
  <Slides>41</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Andale Mono</vt:lpstr>
      <vt:lpstr>Calibri</vt:lpstr>
      <vt:lpstr>Chalkboard</vt:lpstr>
      <vt:lpstr>Consolas</vt:lpstr>
      <vt:lpstr>Courier</vt:lpstr>
      <vt:lpstr>Mangal</vt:lpstr>
      <vt:lpstr>Tahoma</vt:lpstr>
      <vt:lpstr>Verdana</vt:lpstr>
      <vt:lpstr>Arial</vt:lpstr>
      <vt:lpstr>DarkRedTop</vt:lpstr>
      <vt:lpstr>CS 106A, Lecture 14 Events and Instance Variables</vt:lpstr>
      <vt:lpstr>PowerPoint Presentation</vt:lpstr>
      <vt:lpstr>Learning Goals</vt:lpstr>
      <vt:lpstr>Plan for Today</vt:lpstr>
      <vt:lpstr>Plan for Today</vt:lpstr>
      <vt:lpstr>Animation</vt:lpstr>
      <vt:lpstr>Plan for Today</vt:lpstr>
      <vt:lpstr>Null</vt:lpstr>
      <vt:lpstr>Null</vt:lpstr>
      <vt:lpstr>Null</vt:lpstr>
      <vt:lpstr>Null</vt:lpstr>
      <vt:lpstr>Plan for Today</vt:lpstr>
      <vt:lpstr>Events</vt:lpstr>
      <vt:lpstr>Events</vt:lpstr>
      <vt:lpstr>Events</vt:lpstr>
      <vt:lpstr>Events</vt:lpstr>
      <vt:lpstr>Events</vt:lpstr>
      <vt:lpstr>Events</vt:lpstr>
      <vt:lpstr>Events</vt:lpstr>
      <vt:lpstr>Example: ClickForDaisy</vt:lpstr>
      <vt:lpstr>MouseEvent Objects</vt:lpstr>
      <vt:lpstr>Example: ClickForDaisies</vt:lpstr>
      <vt:lpstr>Example: ClickForDaisies</vt:lpstr>
      <vt:lpstr>Example: ClickForDaisies</vt:lpstr>
      <vt:lpstr>Types of Mouse Events</vt:lpstr>
      <vt:lpstr>Example: Doodler</vt:lpstr>
      <vt:lpstr>Doodler</vt:lpstr>
      <vt:lpstr>Doodler</vt:lpstr>
      <vt:lpstr>Doodler</vt:lpstr>
      <vt:lpstr>Doodler</vt:lpstr>
      <vt:lpstr>Doodler</vt:lpstr>
      <vt:lpstr>Recap: Events</vt:lpstr>
      <vt:lpstr>Revisiting Doodler</vt:lpstr>
      <vt:lpstr>Plan for Today</vt:lpstr>
      <vt:lpstr>Instance Variables</vt:lpstr>
      <vt:lpstr>Example: MouseTracker</vt:lpstr>
      <vt:lpstr>Plan for Today</vt:lpstr>
      <vt:lpstr>Putting it all together</vt:lpstr>
      <vt:lpstr>Whack-A-Mole</vt:lpstr>
      <vt:lpstr>Exception</vt:lpstr>
      <vt:lpstr>Recap</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Troccoli</dc:creator>
  <cp:lastModifiedBy>Nick Troccoli</cp:lastModifiedBy>
  <cp:revision>191</cp:revision>
  <cp:lastPrinted>2017-07-19T08:29:59Z</cp:lastPrinted>
  <dcterms:created xsi:type="dcterms:W3CDTF">2017-04-27T05:20:22Z</dcterms:created>
  <dcterms:modified xsi:type="dcterms:W3CDTF">2017-07-19T19:35:24Z</dcterms:modified>
</cp:coreProperties>
</file>